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70" r:id="rId11"/>
    <p:sldId id="265" r:id="rId12"/>
    <p:sldId id="266" r:id="rId13"/>
    <p:sldId id="267" r:id="rId14"/>
    <p:sldId id="268" r:id="rId15"/>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alibri Light" panose="020F0302020204030204" pitchFamily="34" charset="0"/>
      <p:regular r:id="rId20"/>
      <p:italic r:id="rId21"/>
    </p:embeddedFont>
    <p:embeddedFont>
      <p:font typeface="Candara Light" panose="020E0502030303020204" pitchFamily="34" charset="0"/>
      <p:regular r:id="rId22"/>
      <p:italic r:id="rId23"/>
    </p:embeddedFont>
    <p:embeddedFont>
      <p:font typeface="Canva Sans Italics" panose="020B0604020202020204" charset="0"/>
      <p:regular r:id="rId24"/>
    </p:embeddedFont>
    <p:embeddedFont>
      <p:font typeface="Corbel Light" panose="020B0303020204020204" pitchFamily="34" charset="0"/>
      <p:regular r:id="rId25"/>
      <p:italic r:id="rId26"/>
    </p:embeddedFont>
    <p:embeddedFont>
      <p:font typeface="DM Sans" pitchFamily="2" charset="0"/>
      <p:regular r:id="rId27"/>
      <p:bold r:id="rId28"/>
      <p:italic r:id="rId29"/>
      <p:boldItalic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8" d="100"/>
          <a:sy n="38" d="100"/>
        </p:scale>
        <p:origin x="828" y="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10/22/2023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22.jpeg"/><Relationship Id="rId9"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4.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11.sv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1748409">
            <a:off x="-2348846" y="8097812"/>
            <a:ext cx="6755091" cy="6130246"/>
          </a:xfrm>
          <a:custGeom>
            <a:avLst/>
            <a:gdLst/>
            <a:ahLst/>
            <a:cxnLst/>
            <a:rect l="l" t="t" r="r" b="b"/>
            <a:pathLst>
              <a:path w="6755091" h="6130246">
                <a:moveTo>
                  <a:pt x="0" y="0"/>
                </a:moveTo>
                <a:lnTo>
                  <a:pt x="6755092" y="0"/>
                </a:lnTo>
                <a:lnTo>
                  <a:pt x="6755092" y="6130245"/>
                </a:lnTo>
                <a:lnTo>
                  <a:pt x="0" y="6130245"/>
                </a:lnTo>
                <a:lnTo>
                  <a:pt x="0" y="0"/>
                </a:lnTo>
                <a:close/>
              </a:path>
            </a:pathLst>
          </a:custGeom>
          <a:blipFill>
            <a:blip r:embed="rId3"/>
            <a:stretch>
              <a:fillRect/>
            </a:stretch>
          </a:blipFill>
        </p:spPr>
        <p:txBody>
          <a:bodyPr/>
          <a:lstStyle/>
          <a:p>
            <a:endParaRPr lang="en-IN"/>
          </a:p>
        </p:txBody>
      </p:sp>
      <p:sp>
        <p:nvSpPr>
          <p:cNvPr id="4" name="Freeform 4"/>
          <p:cNvSpPr/>
          <p:nvPr/>
        </p:nvSpPr>
        <p:spPr>
          <a:xfrm rot="2223819">
            <a:off x="10214960" y="-5715833"/>
            <a:ext cx="12596877" cy="11431666"/>
          </a:xfrm>
          <a:custGeom>
            <a:avLst/>
            <a:gdLst/>
            <a:ahLst/>
            <a:cxnLst/>
            <a:rect l="l" t="t" r="r" b="b"/>
            <a:pathLst>
              <a:path w="12596877" h="11431666">
                <a:moveTo>
                  <a:pt x="0" y="0"/>
                </a:moveTo>
                <a:lnTo>
                  <a:pt x="12596877" y="0"/>
                </a:lnTo>
                <a:lnTo>
                  <a:pt x="12596877" y="11431666"/>
                </a:lnTo>
                <a:lnTo>
                  <a:pt x="0" y="11431666"/>
                </a:lnTo>
                <a:lnTo>
                  <a:pt x="0" y="0"/>
                </a:lnTo>
                <a:close/>
              </a:path>
            </a:pathLst>
          </a:custGeom>
          <a:blipFill>
            <a:blip r:embed="rId3"/>
            <a:stretch>
              <a:fillRect/>
            </a:stretch>
          </a:blipFill>
        </p:spPr>
        <p:txBody>
          <a:bodyPr/>
          <a:lstStyle/>
          <a:p>
            <a:endParaRPr lang="en-IN"/>
          </a:p>
        </p:txBody>
      </p:sp>
      <p:sp>
        <p:nvSpPr>
          <p:cNvPr id="5" name="Freeform 5"/>
          <p:cNvSpPr/>
          <p:nvPr/>
        </p:nvSpPr>
        <p:spPr>
          <a:xfrm>
            <a:off x="-1028700" y="-1435399"/>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Freeform 6"/>
          <p:cNvSpPr/>
          <p:nvPr/>
        </p:nvSpPr>
        <p:spPr>
          <a:xfrm rot="-8194833">
            <a:off x="13837617" y="7879412"/>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7" name="TextBox 7"/>
          <p:cNvSpPr txBox="1"/>
          <p:nvPr/>
        </p:nvSpPr>
        <p:spPr>
          <a:xfrm>
            <a:off x="553284" y="866775"/>
            <a:ext cx="10190916" cy="1496820"/>
          </a:xfrm>
          <a:prstGeom prst="rect">
            <a:avLst/>
          </a:prstGeom>
        </p:spPr>
        <p:txBody>
          <a:bodyPr wrap="square" lIns="0" tIns="0" rIns="0" bIns="0" rtlCol="0" anchor="t">
            <a:spAutoFit/>
          </a:bodyPr>
          <a:lstStyle/>
          <a:p>
            <a:pPr algn="ctr">
              <a:lnSpc>
                <a:spcPts val="12456"/>
              </a:lnSpc>
            </a:pPr>
            <a:r>
              <a:rPr lang="en-US" sz="8897" dirty="0">
                <a:solidFill>
                  <a:srgbClr val="DE41E6"/>
                </a:solidFill>
                <a:latin typeface="Calibri" panose="020F0502020204030204" pitchFamily="34" charset="0"/>
                <a:ea typeface="Calibri" panose="020F0502020204030204" pitchFamily="34" charset="0"/>
                <a:cs typeface="Calibri" panose="020F0502020204030204" pitchFamily="34" charset="0"/>
              </a:rPr>
              <a:t>SLUMBERKNIGHT</a:t>
            </a:r>
          </a:p>
        </p:txBody>
      </p:sp>
      <p:sp>
        <p:nvSpPr>
          <p:cNvPr id="8" name="TextBox 8"/>
          <p:cNvSpPr txBox="1"/>
          <p:nvPr/>
        </p:nvSpPr>
        <p:spPr>
          <a:xfrm>
            <a:off x="1028700" y="2945694"/>
            <a:ext cx="7436941" cy="887095"/>
          </a:xfrm>
          <a:prstGeom prst="rect">
            <a:avLst/>
          </a:prstGeom>
        </p:spPr>
        <p:txBody>
          <a:bodyPr lIns="0" tIns="0" rIns="0" bIns="0" rtlCol="0" anchor="t">
            <a:spAutoFit/>
          </a:bodyPr>
          <a:lstStyle/>
          <a:p>
            <a:pPr algn="ctr">
              <a:lnSpc>
                <a:spcPts val="7279"/>
              </a:lnSpc>
            </a:pPr>
            <a:r>
              <a:rPr lang="en-US" sz="5199" dirty="0">
                <a:solidFill>
                  <a:srgbClr val="FFFFFF"/>
                </a:solidFill>
                <a:latin typeface="Calibri" panose="020F0502020204030204" pitchFamily="34" charset="0"/>
                <a:ea typeface="Calibri" panose="020F0502020204030204" pitchFamily="34" charset="0"/>
                <a:cs typeface="Calibri" panose="020F0502020204030204" pitchFamily="34" charset="0"/>
              </a:rPr>
              <a:t>Track-Computer Vision</a:t>
            </a:r>
          </a:p>
        </p:txBody>
      </p:sp>
      <p:sp>
        <p:nvSpPr>
          <p:cNvPr id="9" name="TextBox 9"/>
          <p:cNvSpPr txBox="1"/>
          <p:nvPr/>
        </p:nvSpPr>
        <p:spPr>
          <a:xfrm>
            <a:off x="1505619" y="4404161"/>
            <a:ext cx="4442608" cy="3952963"/>
          </a:xfrm>
          <a:prstGeom prst="rect">
            <a:avLst/>
          </a:prstGeom>
        </p:spPr>
        <p:txBody>
          <a:bodyPr lIns="0" tIns="0" rIns="0" bIns="0" rtlCol="0" anchor="t">
            <a:spAutoFit/>
          </a:bodyPr>
          <a:lstStyle/>
          <a:p>
            <a:pPr>
              <a:lnSpc>
                <a:spcPts val="5238"/>
              </a:lnSpc>
            </a:pPr>
            <a:r>
              <a:rPr lang="en-US" sz="3741" dirty="0">
                <a:solidFill>
                  <a:srgbClr val="FFFFFF"/>
                </a:solidFill>
                <a:latin typeface="Candara Light" panose="020E0502030303020204" pitchFamily="34" charset="0"/>
              </a:rPr>
              <a:t>Team </a:t>
            </a:r>
            <a:r>
              <a:rPr lang="en-US" sz="3741" dirty="0" err="1">
                <a:solidFill>
                  <a:srgbClr val="FFFFFF"/>
                </a:solidFill>
                <a:latin typeface="Candara Light" panose="020E0502030303020204" pitchFamily="34" charset="0"/>
              </a:rPr>
              <a:t>Quadrabyte</a:t>
            </a:r>
            <a:r>
              <a:rPr lang="en-US" sz="3741" dirty="0">
                <a:solidFill>
                  <a:srgbClr val="FFFFFF"/>
                </a:solidFill>
                <a:latin typeface="Candara Light" panose="020E0502030303020204" pitchFamily="34" charset="0"/>
              </a:rPr>
              <a:t> </a:t>
            </a:r>
          </a:p>
          <a:p>
            <a:pPr marL="807829" lvl="1" indent="-403914">
              <a:lnSpc>
                <a:spcPts val="5238"/>
              </a:lnSpc>
              <a:buFont typeface="Arial"/>
              <a:buChar char="•"/>
            </a:pPr>
            <a:r>
              <a:rPr lang="en-US" sz="3741" dirty="0">
                <a:solidFill>
                  <a:srgbClr val="FFFFFF"/>
                </a:solidFill>
                <a:latin typeface="Candara Light" panose="020E0502030303020204" pitchFamily="34" charset="0"/>
              </a:rPr>
              <a:t>Lavanya Saini</a:t>
            </a:r>
          </a:p>
          <a:p>
            <a:pPr marL="807829" lvl="1" indent="-403914">
              <a:lnSpc>
                <a:spcPts val="5238"/>
              </a:lnSpc>
              <a:buFont typeface="Arial"/>
              <a:buChar char="•"/>
            </a:pPr>
            <a:r>
              <a:rPr lang="en-US" sz="3741" dirty="0">
                <a:solidFill>
                  <a:srgbClr val="FFFFFF"/>
                </a:solidFill>
                <a:latin typeface="Candara Light" panose="020E0502030303020204" pitchFamily="34" charset="0"/>
              </a:rPr>
              <a:t>Ishita Verma </a:t>
            </a:r>
          </a:p>
          <a:p>
            <a:pPr marL="807829" lvl="1" indent="-403914">
              <a:lnSpc>
                <a:spcPts val="5238"/>
              </a:lnSpc>
              <a:buFont typeface="Arial"/>
              <a:buChar char="•"/>
            </a:pPr>
            <a:r>
              <a:rPr lang="en-US" sz="3741" dirty="0">
                <a:solidFill>
                  <a:srgbClr val="FFFFFF"/>
                </a:solidFill>
                <a:latin typeface="Candara Light" panose="020E0502030303020204" pitchFamily="34" charset="0"/>
              </a:rPr>
              <a:t>Trisha Maurya </a:t>
            </a:r>
          </a:p>
          <a:p>
            <a:pPr marL="807829" lvl="1" indent="-403914">
              <a:lnSpc>
                <a:spcPts val="5238"/>
              </a:lnSpc>
              <a:buFont typeface="Arial"/>
              <a:buChar char="•"/>
            </a:pPr>
            <a:r>
              <a:rPr lang="en-US" sz="3741" dirty="0" err="1">
                <a:solidFill>
                  <a:srgbClr val="FFFFFF"/>
                </a:solidFill>
                <a:latin typeface="Candara Light" panose="020E0502030303020204" pitchFamily="34" charset="0"/>
              </a:rPr>
              <a:t>Garv</a:t>
            </a:r>
            <a:r>
              <a:rPr lang="en-US" sz="3741" dirty="0">
                <a:solidFill>
                  <a:srgbClr val="FFFFFF"/>
                </a:solidFill>
                <a:latin typeface="Candara Light" panose="020E0502030303020204" pitchFamily="34" charset="0"/>
              </a:rPr>
              <a:t> Kumar </a:t>
            </a:r>
          </a:p>
          <a:p>
            <a:pPr>
              <a:lnSpc>
                <a:spcPts val="5238"/>
              </a:lnSpc>
            </a:pPr>
            <a:endParaRPr lang="en-US" sz="3741" dirty="0">
              <a:solidFill>
                <a:srgbClr val="FFFFFF"/>
              </a:solidFill>
              <a:latin typeface="Candara Light" panose="020E0502030303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7" name="TextBox 7"/>
          <p:cNvSpPr txBox="1"/>
          <p:nvPr/>
        </p:nvSpPr>
        <p:spPr>
          <a:xfrm>
            <a:off x="5020451" y="663490"/>
            <a:ext cx="7708446" cy="1231106"/>
          </a:xfrm>
          <a:prstGeom prst="rect">
            <a:avLst/>
          </a:prstGeom>
        </p:spPr>
        <p:txBody>
          <a:bodyPr lIns="0" tIns="0" rIns="0" bIns="0" rtlCol="0" anchor="t">
            <a:spAutoFit/>
          </a:bodyPr>
          <a:lstStyle/>
          <a:p>
            <a:pPr algn="ctr">
              <a:lnSpc>
                <a:spcPts val="9557"/>
              </a:lnSpc>
            </a:pPr>
            <a:r>
              <a:rPr lang="en-US" sz="8000" dirty="0">
                <a:solidFill>
                  <a:srgbClr val="38B6FF"/>
                </a:solidFill>
                <a:latin typeface="Calibri" panose="020F0502020204030204" pitchFamily="34" charset="0"/>
                <a:ea typeface="Calibri" panose="020F0502020204030204" pitchFamily="34" charset="0"/>
                <a:cs typeface="Calibri" panose="020F0502020204030204" pitchFamily="34" charset="0"/>
              </a:rPr>
              <a:t>IMPLEMENTATION</a:t>
            </a:r>
          </a:p>
        </p:txBody>
      </p:sp>
      <p:sp>
        <p:nvSpPr>
          <p:cNvPr id="16" name="TextBox 15">
            <a:extLst>
              <a:ext uri="{FF2B5EF4-FFF2-40B4-BE49-F238E27FC236}">
                <a16:creationId xmlns:a16="http://schemas.microsoft.com/office/drawing/2014/main" id="{3E09C39E-0FF3-03BB-557F-8884BB9EE9BA}"/>
              </a:ext>
            </a:extLst>
          </p:cNvPr>
          <p:cNvSpPr txBox="1"/>
          <p:nvPr/>
        </p:nvSpPr>
        <p:spPr>
          <a:xfrm>
            <a:off x="2209800" y="8193454"/>
            <a:ext cx="14706600" cy="1754326"/>
          </a:xfrm>
          <a:prstGeom prst="rect">
            <a:avLst/>
          </a:prstGeom>
          <a:noFill/>
        </p:spPr>
        <p:txBody>
          <a:bodyPr wrap="square" rtlCol="0">
            <a:spAutoFit/>
          </a:bodyPr>
          <a:lstStyle/>
          <a:p>
            <a:pPr algn="ctr"/>
            <a:r>
              <a:rPr lang="en-US" sz="5400" dirty="0">
                <a:solidFill>
                  <a:schemeClr val="tx2">
                    <a:lumMod val="60000"/>
                    <a:lumOff val="40000"/>
                  </a:schemeClr>
                </a:solidFill>
                <a:latin typeface="Candara Light" panose="020E0502030303020204" pitchFamily="34" charset="0"/>
              </a:rPr>
              <a:t>Real Time analysis Results: Predictions = Eye Open</a:t>
            </a:r>
          </a:p>
          <a:p>
            <a:pPr algn="ctr"/>
            <a:r>
              <a:rPr lang="en-US" sz="5400" dirty="0">
                <a:solidFill>
                  <a:schemeClr val="tx2">
                    <a:lumMod val="60000"/>
                    <a:lumOff val="40000"/>
                  </a:schemeClr>
                </a:solidFill>
                <a:latin typeface="Candara Light" panose="020E0502030303020204" pitchFamily="34" charset="0"/>
              </a:rPr>
              <a:t>Hardware: EPS32, Server: Blynk IOT</a:t>
            </a:r>
          </a:p>
        </p:txBody>
      </p:sp>
      <p:pic>
        <p:nvPicPr>
          <p:cNvPr id="4" name="Picture 3">
            <a:extLst>
              <a:ext uri="{FF2B5EF4-FFF2-40B4-BE49-F238E27FC236}">
                <a16:creationId xmlns:a16="http://schemas.microsoft.com/office/drawing/2014/main" id="{5803374B-CC1C-6EB1-09D6-51262C0B052C}"/>
              </a:ext>
            </a:extLst>
          </p:cNvPr>
          <p:cNvPicPr>
            <a:picLocks noChangeAspect="1"/>
          </p:cNvPicPr>
          <p:nvPr/>
        </p:nvPicPr>
        <p:blipFill rotWithShape="1">
          <a:blip r:embed="rId3">
            <a:extLst>
              <a:ext uri="{28A0092B-C50C-407E-A947-70E740481C1C}">
                <a14:useLocalDpi xmlns:a14="http://schemas.microsoft.com/office/drawing/2010/main" val="0"/>
              </a:ext>
            </a:extLst>
          </a:blip>
          <a:srcRect t="9999" b="27779"/>
          <a:stretch/>
        </p:blipFill>
        <p:spPr>
          <a:xfrm>
            <a:off x="5252548" y="1914343"/>
            <a:ext cx="7476349" cy="6202601"/>
          </a:xfrm>
          <a:prstGeom prst="rect">
            <a:avLst/>
          </a:prstGeom>
        </p:spPr>
      </p:pic>
    </p:spTree>
    <p:extLst>
      <p:ext uri="{BB962C8B-B14F-4D97-AF65-F5344CB8AC3E}">
        <p14:creationId xmlns:p14="http://schemas.microsoft.com/office/powerpoint/2010/main" val="16738850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3567097">
            <a:off x="14803616" y="-3379064"/>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sp>
        <p:nvSpPr>
          <p:cNvPr id="7" name="Freeform 7"/>
          <p:cNvSpPr/>
          <p:nvPr/>
        </p:nvSpPr>
        <p:spPr>
          <a:xfrm rot="3567097">
            <a:off x="-826034" y="8182719"/>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sp>
        <p:nvSpPr>
          <p:cNvPr id="8" name="TextBox 8"/>
          <p:cNvSpPr txBox="1"/>
          <p:nvPr/>
        </p:nvSpPr>
        <p:spPr>
          <a:xfrm>
            <a:off x="4406629" y="312310"/>
            <a:ext cx="9474742" cy="992901"/>
          </a:xfrm>
          <a:prstGeom prst="rect">
            <a:avLst/>
          </a:prstGeom>
        </p:spPr>
        <p:txBody>
          <a:bodyPr lIns="0" tIns="0" rIns="0" bIns="0" rtlCol="0" anchor="t">
            <a:spAutoFit/>
          </a:bodyPr>
          <a:lstStyle/>
          <a:p>
            <a:pPr marL="0" lvl="0" indent="0" algn="ctr">
              <a:lnSpc>
                <a:spcPts val="7981"/>
              </a:lnSpc>
              <a:spcBef>
                <a:spcPct val="0"/>
              </a:spcBef>
            </a:pPr>
            <a:r>
              <a:rPr lang="en-US" sz="6600" dirty="0">
                <a:solidFill>
                  <a:srgbClr val="048AFF"/>
                </a:solidFill>
                <a:latin typeface="Calibri" panose="020F0502020204030204" pitchFamily="34" charset="0"/>
                <a:ea typeface="Calibri" panose="020F0502020204030204" pitchFamily="34" charset="0"/>
                <a:cs typeface="Calibri" panose="020F0502020204030204" pitchFamily="34" charset="0"/>
              </a:rPr>
              <a:t>MARKET PROSPECT</a:t>
            </a:r>
          </a:p>
        </p:txBody>
      </p:sp>
      <p:sp>
        <p:nvSpPr>
          <p:cNvPr id="9" name="Freeform 9"/>
          <p:cNvSpPr/>
          <p:nvPr/>
        </p:nvSpPr>
        <p:spPr>
          <a:xfrm rot="3567097">
            <a:off x="-1385063" y="-3257626"/>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grpSp>
        <p:nvGrpSpPr>
          <p:cNvPr id="10" name="Group 10"/>
          <p:cNvGrpSpPr/>
          <p:nvPr/>
        </p:nvGrpSpPr>
        <p:grpSpPr>
          <a:xfrm>
            <a:off x="2604186" y="1655452"/>
            <a:ext cx="3173267" cy="3380708"/>
            <a:chOff x="0" y="0"/>
            <a:chExt cx="926461" cy="987025"/>
          </a:xfrm>
        </p:grpSpPr>
        <p:sp>
          <p:nvSpPr>
            <p:cNvPr id="11" name="Freeform 11"/>
            <p:cNvSpPr/>
            <p:nvPr/>
          </p:nvSpPr>
          <p:spPr>
            <a:xfrm>
              <a:off x="0" y="0"/>
              <a:ext cx="926461" cy="987025"/>
            </a:xfrm>
            <a:custGeom>
              <a:avLst/>
              <a:gdLst/>
              <a:ahLst/>
              <a:cxnLst/>
              <a:rect l="l" t="t" r="r" b="b"/>
              <a:pathLst>
                <a:path w="926461" h="987025">
                  <a:moveTo>
                    <a:pt x="39036" y="0"/>
                  </a:moveTo>
                  <a:lnTo>
                    <a:pt x="887425" y="0"/>
                  </a:lnTo>
                  <a:cubicBezTo>
                    <a:pt x="908984" y="0"/>
                    <a:pt x="926461" y="17477"/>
                    <a:pt x="926461" y="39036"/>
                  </a:cubicBezTo>
                  <a:lnTo>
                    <a:pt x="926461" y="947989"/>
                  </a:lnTo>
                  <a:cubicBezTo>
                    <a:pt x="926461" y="969548"/>
                    <a:pt x="908984" y="987025"/>
                    <a:pt x="887425" y="987025"/>
                  </a:cubicBezTo>
                  <a:lnTo>
                    <a:pt x="39036" y="987025"/>
                  </a:lnTo>
                  <a:cubicBezTo>
                    <a:pt x="17477" y="987025"/>
                    <a:pt x="0" y="969548"/>
                    <a:pt x="0" y="947989"/>
                  </a:cubicBezTo>
                  <a:lnTo>
                    <a:pt x="0" y="39036"/>
                  </a:lnTo>
                  <a:cubicBezTo>
                    <a:pt x="0" y="17477"/>
                    <a:pt x="17477" y="0"/>
                    <a:pt x="39036" y="0"/>
                  </a:cubicBezTo>
                  <a:close/>
                </a:path>
              </a:pathLst>
            </a:custGeom>
            <a:solidFill>
              <a:srgbClr val="5A2EA5"/>
            </a:solidFill>
          </p:spPr>
          <p:txBody>
            <a:bodyPr/>
            <a:lstStyle/>
            <a:p>
              <a:endParaRPr lang="en-IN"/>
            </a:p>
          </p:txBody>
        </p:sp>
        <p:sp>
          <p:nvSpPr>
            <p:cNvPr id="12" name="TextBox 12"/>
            <p:cNvSpPr txBox="1"/>
            <p:nvPr/>
          </p:nvSpPr>
          <p:spPr>
            <a:xfrm>
              <a:off x="0" y="-9525"/>
              <a:ext cx="926461" cy="996550"/>
            </a:xfrm>
            <a:prstGeom prst="rect">
              <a:avLst/>
            </a:prstGeom>
          </p:spPr>
          <p:txBody>
            <a:bodyPr lIns="45827" tIns="45827" rIns="45827" bIns="45827" rtlCol="0" anchor="ctr"/>
            <a:lstStyle/>
            <a:p>
              <a:pPr algn="ctr">
                <a:lnSpc>
                  <a:spcPts val="3131"/>
                </a:lnSpc>
              </a:pPr>
              <a:endParaRPr/>
            </a:p>
          </p:txBody>
        </p:sp>
      </p:grpSp>
      <p:grpSp>
        <p:nvGrpSpPr>
          <p:cNvPr id="13" name="Group 13"/>
          <p:cNvGrpSpPr>
            <a:grpSpLocks noChangeAspect="1"/>
          </p:cNvGrpSpPr>
          <p:nvPr/>
        </p:nvGrpSpPr>
        <p:grpSpPr>
          <a:xfrm>
            <a:off x="3002254" y="1816116"/>
            <a:ext cx="2377130" cy="2377130"/>
            <a:chOff x="0" y="0"/>
            <a:chExt cx="6350000" cy="6350000"/>
          </a:xfrm>
        </p:grpSpPr>
        <p:sp>
          <p:nvSpPr>
            <p:cNvPr id="14" name="Freeform 14"/>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4"/>
              <a:stretch>
                <a:fillRect l="-6196" r="-6196"/>
              </a:stretch>
            </a:blipFill>
          </p:spPr>
          <p:txBody>
            <a:bodyPr/>
            <a:lstStyle/>
            <a:p>
              <a:endParaRPr lang="en-IN"/>
            </a:p>
          </p:txBody>
        </p:sp>
      </p:grpSp>
      <p:sp>
        <p:nvSpPr>
          <p:cNvPr id="15" name="TextBox 15"/>
          <p:cNvSpPr txBox="1"/>
          <p:nvPr/>
        </p:nvSpPr>
        <p:spPr>
          <a:xfrm>
            <a:off x="3084709" y="4269446"/>
            <a:ext cx="2212220" cy="605230"/>
          </a:xfrm>
          <a:prstGeom prst="rect">
            <a:avLst/>
          </a:prstGeom>
        </p:spPr>
        <p:txBody>
          <a:bodyPr lIns="0" tIns="0" rIns="0" bIns="0" rtlCol="0" anchor="t">
            <a:spAutoFit/>
          </a:bodyPr>
          <a:lstStyle/>
          <a:p>
            <a:pPr algn="ctr">
              <a:lnSpc>
                <a:spcPts val="4956"/>
              </a:lnSpc>
            </a:pPr>
            <a:r>
              <a:rPr lang="en-US" sz="3394" dirty="0">
                <a:solidFill>
                  <a:srgbClr val="FFFFFF"/>
                </a:solidFill>
                <a:latin typeface="Corbel Light" panose="020B0303020204020204" pitchFamily="34" charset="0"/>
              </a:rPr>
              <a:t>Feasible</a:t>
            </a:r>
          </a:p>
        </p:txBody>
      </p:sp>
      <p:grpSp>
        <p:nvGrpSpPr>
          <p:cNvPr id="16" name="Group 16"/>
          <p:cNvGrpSpPr/>
          <p:nvPr/>
        </p:nvGrpSpPr>
        <p:grpSpPr>
          <a:xfrm>
            <a:off x="12126491" y="1655452"/>
            <a:ext cx="3173267" cy="3380708"/>
            <a:chOff x="0" y="0"/>
            <a:chExt cx="4231022" cy="4507610"/>
          </a:xfrm>
        </p:grpSpPr>
        <p:grpSp>
          <p:nvGrpSpPr>
            <p:cNvPr id="17" name="Group 17"/>
            <p:cNvGrpSpPr/>
            <p:nvPr/>
          </p:nvGrpSpPr>
          <p:grpSpPr>
            <a:xfrm>
              <a:off x="0" y="0"/>
              <a:ext cx="4231022" cy="4507610"/>
              <a:chOff x="0" y="0"/>
              <a:chExt cx="926461" cy="987025"/>
            </a:xfrm>
          </p:grpSpPr>
          <p:sp>
            <p:nvSpPr>
              <p:cNvPr id="18" name="Freeform 18"/>
              <p:cNvSpPr/>
              <p:nvPr/>
            </p:nvSpPr>
            <p:spPr>
              <a:xfrm>
                <a:off x="0" y="0"/>
                <a:ext cx="926461" cy="987025"/>
              </a:xfrm>
              <a:custGeom>
                <a:avLst/>
                <a:gdLst/>
                <a:ahLst/>
                <a:cxnLst/>
                <a:rect l="l" t="t" r="r" b="b"/>
                <a:pathLst>
                  <a:path w="926461" h="987025">
                    <a:moveTo>
                      <a:pt x="39036" y="0"/>
                    </a:moveTo>
                    <a:lnTo>
                      <a:pt x="887425" y="0"/>
                    </a:lnTo>
                    <a:cubicBezTo>
                      <a:pt x="908984" y="0"/>
                      <a:pt x="926461" y="17477"/>
                      <a:pt x="926461" y="39036"/>
                    </a:cubicBezTo>
                    <a:lnTo>
                      <a:pt x="926461" y="947989"/>
                    </a:lnTo>
                    <a:cubicBezTo>
                      <a:pt x="926461" y="969548"/>
                      <a:pt x="908984" y="987025"/>
                      <a:pt x="887425" y="987025"/>
                    </a:cubicBezTo>
                    <a:lnTo>
                      <a:pt x="39036" y="987025"/>
                    </a:lnTo>
                    <a:cubicBezTo>
                      <a:pt x="17477" y="987025"/>
                      <a:pt x="0" y="969548"/>
                      <a:pt x="0" y="947989"/>
                    </a:cubicBezTo>
                    <a:lnTo>
                      <a:pt x="0" y="39036"/>
                    </a:lnTo>
                    <a:cubicBezTo>
                      <a:pt x="0" y="17477"/>
                      <a:pt x="17477" y="0"/>
                      <a:pt x="39036" y="0"/>
                    </a:cubicBezTo>
                    <a:close/>
                  </a:path>
                </a:pathLst>
              </a:custGeom>
              <a:solidFill>
                <a:srgbClr val="5A2EA5"/>
              </a:solidFill>
            </p:spPr>
            <p:txBody>
              <a:bodyPr/>
              <a:lstStyle/>
              <a:p>
                <a:endParaRPr lang="en-IN"/>
              </a:p>
            </p:txBody>
          </p:sp>
          <p:sp>
            <p:nvSpPr>
              <p:cNvPr id="19" name="TextBox 19"/>
              <p:cNvSpPr txBox="1"/>
              <p:nvPr/>
            </p:nvSpPr>
            <p:spPr>
              <a:xfrm>
                <a:off x="0" y="-9525"/>
                <a:ext cx="926461" cy="996550"/>
              </a:xfrm>
              <a:prstGeom prst="rect">
                <a:avLst/>
              </a:prstGeom>
            </p:spPr>
            <p:txBody>
              <a:bodyPr lIns="45827" tIns="45827" rIns="45827" bIns="45827" rtlCol="0" anchor="ctr"/>
              <a:lstStyle/>
              <a:p>
                <a:pPr algn="ctr">
                  <a:lnSpc>
                    <a:spcPts val="3131"/>
                  </a:lnSpc>
                </a:pPr>
                <a:endParaRPr/>
              </a:p>
            </p:txBody>
          </p:sp>
        </p:grpSp>
        <p:grpSp>
          <p:nvGrpSpPr>
            <p:cNvPr id="20" name="Group 20"/>
            <p:cNvGrpSpPr>
              <a:grpSpLocks noChangeAspect="1"/>
            </p:cNvGrpSpPr>
            <p:nvPr/>
          </p:nvGrpSpPr>
          <p:grpSpPr>
            <a:xfrm>
              <a:off x="530758" y="214219"/>
              <a:ext cx="3169506" cy="3169506"/>
              <a:chOff x="0" y="0"/>
              <a:chExt cx="6350000" cy="6350000"/>
            </a:xfrm>
          </p:grpSpPr>
          <p:sp>
            <p:nvSpPr>
              <p:cNvPr id="21" name="Freeform 21"/>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5"/>
                <a:stretch>
                  <a:fillRect l="-10" r="-10"/>
                </a:stretch>
              </a:blipFill>
            </p:spPr>
            <p:txBody>
              <a:bodyPr/>
              <a:lstStyle/>
              <a:p>
                <a:endParaRPr lang="en-IN"/>
              </a:p>
            </p:txBody>
          </p:sp>
        </p:grpSp>
        <p:sp>
          <p:nvSpPr>
            <p:cNvPr id="22" name="TextBox 22"/>
            <p:cNvSpPr txBox="1"/>
            <p:nvPr/>
          </p:nvSpPr>
          <p:spPr>
            <a:xfrm>
              <a:off x="173016" y="3548673"/>
              <a:ext cx="3884990" cy="731740"/>
            </a:xfrm>
            <a:prstGeom prst="rect">
              <a:avLst/>
            </a:prstGeom>
          </p:spPr>
          <p:txBody>
            <a:bodyPr lIns="0" tIns="0" rIns="0" bIns="0" rtlCol="0" anchor="t">
              <a:spAutoFit/>
            </a:bodyPr>
            <a:lstStyle/>
            <a:p>
              <a:pPr algn="ctr">
                <a:lnSpc>
                  <a:spcPts val="4587"/>
                </a:lnSpc>
              </a:pPr>
              <a:r>
                <a:rPr lang="en-US" sz="3142"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Cost Efficient</a:t>
              </a:r>
            </a:p>
          </p:txBody>
        </p:sp>
      </p:grpSp>
      <p:grpSp>
        <p:nvGrpSpPr>
          <p:cNvPr id="23" name="Group 23"/>
          <p:cNvGrpSpPr/>
          <p:nvPr/>
        </p:nvGrpSpPr>
        <p:grpSpPr>
          <a:xfrm>
            <a:off x="7365338" y="1655452"/>
            <a:ext cx="3173267" cy="3380708"/>
            <a:chOff x="0" y="0"/>
            <a:chExt cx="926461" cy="987025"/>
          </a:xfrm>
        </p:grpSpPr>
        <p:sp>
          <p:nvSpPr>
            <p:cNvPr id="24" name="Freeform 24"/>
            <p:cNvSpPr/>
            <p:nvPr/>
          </p:nvSpPr>
          <p:spPr>
            <a:xfrm>
              <a:off x="0" y="0"/>
              <a:ext cx="926461" cy="987025"/>
            </a:xfrm>
            <a:custGeom>
              <a:avLst/>
              <a:gdLst/>
              <a:ahLst/>
              <a:cxnLst/>
              <a:rect l="l" t="t" r="r" b="b"/>
              <a:pathLst>
                <a:path w="926461" h="987025">
                  <a:moveTo>
                    <a:pt x="39036" y="0"/>
                  </a:moveTo>
                  <a:lnTo>
                    <a:pt x="887425" y="0"/>
                  </a:lnTo>
                  <a:cubicBezTo>
                    <a:pt x="908984" y="0"/>
                    <a:pt x="926461" y="17477"/>
                    <a:pt x="926461" y="39036"/>
                  </a:cubicBezTo>
                  <a:lnTo>
                    <a:pt x="926461" y="947989"/>
                  </a:lnTo>
                  <a:cubicBezTo>
                    <a:pt x="926461" y="969548"/>
                    <a:pt x="908984" y="987025"/>
                    <a:pt x="887425" y="987025"/>
                  </a:cubicBezTo>
                  <a:lnTo>
                    <a:pt x="39036" y="987025"/>
                  </a:lnTo>
                  <a:cubicBezTo>
                    <a:pt x="17477" y="987025"/>
                    <a:pt x="0" y="969548"/>
                    <a:pt x="0" y="947989"/>
                  </a:cubicBezTo>
                  <a:lnTo>
                    <a:pt x="0" y="39036"/>
                  </a:lnTo>
                  <a:cubicBezTo>
                    <a:pt x="0" y="17477"/>
                    <a:pt x="17477" y="0"/>
                    <a:pt x="39036" y="0"/>
                  </a:cubicBezTo>
                  <a:close/>
                </a:path>
              </a:pathLst>
            </a:custGeom>
            <a:solidFill>
              <a:srgbClr val="5A2EA5"/>
            </a:solidFill>
          </p:spPr>
          <p:txBody>
            <a:bodyPr/>
            <a:lstStyle/>
            <a:p>
              <a:endParaRPr lang="en-IN"/>
            </a:p>
          </p:txBody>
        </p:sp>
        <p:sp>
          <p:nvSpPr>
            <p:cNvPr id="25" name="TextBox 25"/>
            <p:cNvSpPr txBox="1"/>
            <p:nvPr/>
          </p:nvSpPr>
          <p:spPr>
            <a:xfrm>
              <a:off x="0" y="-9525"/>
              <a:ext cx="926461" cy="996550"/>
            </a:xfrm>
            <a:prstGeom prst="rect">
              <a:avLst/>
            </a:prstGeom>
          </p:spPr>
          <p:txBody>
            <a:bodyPr lIns="45827" tIns="45827" rIns="45827" bIns="45827" rtlCol="0" anchor="ctr"/>
            <a:lstStyle/>
            <a:p>
              <a:pPr algn="ctr">
                <a:lnSpc>
                  <a:spcPts val="3131"/>
                </a:lnSpc>
              </a:pPr>
              <a:endParaRPr/>
            </a:p>
          </p:txBody>
        </p:sp>
      </p:grpSp>
      <p:grpSp>
        <p:nvGrpSpPr>
          <p:cNvPr id="26" name="Group 26"/>
          <p:cNvGrpSpPr>
            <a:grpSpLocks noChangeAspect="1"/>
          </p:cNvGrpSpPr>
          <p:nvPr/>
        </p:nvGrpSpPr>
        <p:grpSpPr>
          <a:xfrm>
            <a:off x="7763407" y="1816116"/>
            <a:ext cx="2377130" cy="2377130"/>
            <a:chOff x="0" y="0"/>
            <a:chExt cx="6350000" cy="6350000"/>
          </a:xfrm>
        </p:grpSpPr>
        <p:sp>
          <p:nvSpPr>
            <p:cNvPr id="27" name="Freeform 27"/>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6"/>
              <a:stretch>
                <a:fillRect l="-16765" r="-16765"/>
              </a:stretch>
            </a:blipFill>
          </p:spPr>
          <p:txBody>
            <a:bodyPr/>
            <a:lstStyle/>
            <a:p>
              <a:endParaRPr lang="en-IN"/>
            </a:p>
          </p:txBody>
        </p:sp>
      </p:grpSp>
      <p:sp>
        <p:nvSpPr>
          <p:cNvPr id="28" name="TextBox 28"/>
          <p:cNvSpPr txBox="1"/>
          <p:nvPr/>
        </p:nvSpPr>
        <p:spPr>
          <a:xfrm>
            <a:off x="7878850" y="4269446"/>
            <a:ext cx="2080905" cy="594523"/>
          </a:xfrm>
          <a:prstGeom prst="rect">
            <a:avLst/>
          </a:prstGeom>
        </p:spPr>
        <p:txBody>
          <a:bodyPr lIns="0" tIns="0" rIns="0" bIns="0" rtlCol="0" anchor="t">
            <a:spAutoFit/>
          </a:bodyPr>
          <a:lstStyle/>
          <a:p>
            <a:pPr algn="ctr">
              <a:lnSpc>
                <a:spcPts val="4956"/>
              </a:lnSpc>
            </a:pPr>
            <a:r>
              <a:rPr lang="en-US" sz="339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Scalable</a:t>
            </a:r>
          </a:p>
        </p:txBody>
      </p:sp>
      <p:grpSp>
        <p:nvGrpSpPr>
          <p:cNvPr id="29" name="Group 29"/>
          <p:cNvGrpSpPr/>
          <p:nvPr/>
        </p:nvGrpSpPr>
        <p:grpSpPr>
          <a:xfrm>
            <a:off x="5044273" y="5671711"/>
            <a:ext cx="3173267" cy="3380708"/>
            <a:chOff x="0" y="0"/>
            <a:chExt cx="926461" cy="987025"/>
          </a:xfrm>
        </p:grpSpPr>
        <p:sp>
          <p:nvSpPr>
            <p:cNvPr id="30" name="Freeform 30"/>
            <p:cNvSpPr/>
            <p:nvPr/>
          </p:nvSpPr>
          <p:spPr>
            <a:xfrm>
              <a:off x="0" y="0"/>
              <a:ext cx="926461" cy="987025"/>
            </a:xfrm>
            <a:custGeom>
              <a:avLst/>
              <a:gdLst/>
              <a:ahLst/>
              <a:cxnLst/>
              <a:rect l="l" t="t" r="r" b="b"/>
              <a:pathLst>
                <a:path w="926461" h="987025">
                  <a:moveTo>
                    <a:pt x="39036" y="0"/>
                  </a:moveTo>
                  <a:lnTo>
                    <a:pt x="887425" y="0"/>
                  </a:lnTo>
                  <a:cubicBezTo>
                    <a:pt x="908984" y="0"/>
                    <a:pt x="926461" y="17477"/>
                    <a:pt x="926461" y="39036"/>
                  </a:cubicBezTo>
                  <a:lnTo>
                    <a:pt x="926461" y="947989"/>
                  </a:lnTo>
                  <a:cubicBezTo>
                    <a:pt x="926461" y="969548"/>
                    <a:pt x="908984" y="987025"/>
                    <a:pt x="887425" y="987025"/>
                  </a:cubicBezTo>
                  <a:lnTo>
                    <a:pt x="39036" y="987025"/>
                  </a:lnTo>
                  <a:cubicBezTo>
                    <a:pt x="17477" y="987025"/>
                    <a:pt x="0" y="969548"/>
                    <a:pt x="0" y="947989"/>
                  </a:cubicBezTo>
                  <a:lnTo>
                    <a:pt x="0" y="39036"/>
                  </a:lnTo>
                  <a:cubicBezTo>
                    <a:pt x="0" y="17477"/>
                    <a:pt x="17477" y="0"/>
                    <a:pt x="39036" y="0"/>
                  </a:cubicBezTo>
                  <a:close/>
                </a:path>
              </a:pathLst>
            </a:custGeom>
            <a:solidFill>
              <a:srgbClr val="5A2EA5"/>
            </a:solidFill>
          </p:spPr>
          <p:txBody>
            <a:bodyPr/>
            <a:lstStyle/>
            <a:p>
              <a:endParaRPr lang="en-IN"/>
            </a:p>
          </p:txBody>
        </p:sp>
        <p:sp>
          <p:nvSpPr>
            <p:cNvPr id="31" name="TextBox 31"/>
            <p:cNvSpPr txBox="1"/>
            <p:nvPr/>
          </p:nvSpPr>
          <p:spPr>
            <a:xfrm>
              <a:off x="0" y="-9525"/>
              <a:ext cx="926461" cy="996550"/>
            </a:xfrm>
            <a:prstGeom prst="rect">
              <a:avLst/>
            </a:prstGeom>
          </p:spPr>
          <p:txBody>
            <a:bodyPr lIns="45827" tIns="45827" rIns="45827" bIns="45827" rtlCol="0" anchor="ctr"/>
            <a:lstStyle/>
            <a:p>
              <a:pPr algn="ctr">
                <a:lnSpc>
                  <a:spcPts val="3131"/>
                </a:lnSpc>
              </a:pPr>
              <a:endParaRPr/>
            </a:p>
          </p:txBody>
        </p:sp>
      </p:grpSp>
      <p:grpSp>
        <p:nvGrpSpPr>
          <p:cNvPr id="32" name="Group 32"/>
          <p:cNvGrpSpPr>
            <a:grpSpLocks noChangeAspect="1"/>
          </p:cNvGrpSpPr>
          <p:nvPr/>
        </p:nvGrpSpPr>
        <p:grpSpPr>
          <a:xfrm>
            <a:off x="5442342" y="5832376"/>
            <a:ext cx="2377130" cy="2377130"/>
            <a:chOff x="0" y="0"/>
            <a:chExt cx="6350000" cy="6350000"/>
          </a:xfrm>
        </p:grpSpPr>
        <p:sp>
          <p:nvSpPr>
            <p:cNvPr id="33" name="Freeform 33"/>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7"/>
              <a:stretch>
                <a:fillRect l="-1594" r="-1594"/>
              </a:stretch>
            </a:blipFill>
          </p:spPr>
          <p:txBody>
            <a:bodyPr/>
            <a:lstStyle/>
            <a:p>
              <a:endParaRPr lang="en-IN"/>
            </a:p>
          </p:txBody>
        </p:sp>
      </p:grpSp>
      <p:sp>
        <p:nvSpPr>
          <p:cNvPr id="34" name="TextBox 34"/>
          <p:cNvSpPr txBox="1"/>
          <p:nvPr/>
        </p:nvSpPr>
        <p:spPr>
          <a:xfrm>
            <a:off x="5174035" y="8314166"/>
            <a:ext cx="2913743" cy="547126"/>
          </a:xfrm>
          <a:prstGeom prst="rect">
            <a:avLst/>
          </a:prstGeom>
        </p:spPr>
        <p:txBody>
          <a:bodyPr lIns="0" tIns="0" rIns="0" bIns="0" rtlCol="0" anchor="t">
            <a:spAutoFit/>
          </a:bodyPr>
          <a:lstStyle/>
          <a:p>
            <a:pPr algn="ctr">
              <a:lnSpc>
                <a:spcPts val="4587"/>
              </a:lnSpc>
            </a:pPr>
            <a:r>
              <a:rPr lang="en-US" sz="3142"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Accuracy</a:t>
            </a:r>
          </a:p>
        </p:txBody>
      </p:sp>
      <p:grpSp>
        <p:nvGrpSpPr>
          <p:cNvPr id="35" name="Group 35"/>
          <p:cNvGrpSpPr/>
          <p:nvPr/>
        </p:nvGrpSpPr>
        <p:grpSpPr>
          <a:xfrm>
            <a:off x="9959755" y="5671711"/>
            <a:ext cx="3173267" cy="3380708"/>
            <a:chOff x="0" y="0"/>
            <a:chExt cx="926461" cy="987025"/>
          </a:xfrm>
        </p:grpSpPr>
        <p:sp>
          <p:nvSpPr>
            <p:cNvPr id="36" name="Freeform 36"/>
            <p:cNvSpPr/>
            <p:nvPr/>
          </p:nvSpPr>
          <p:spPr>
            <a:xfrm>
              <a:off x="0" y="0"/>
              <a:ext cx="926461" cy="987025"/>
            </a:xfrm>
            <a:custGeom>
              <a:avLst/>
              <a:gdLst/>
              <a:ahLst/>
              <a:cxnLst/>
              <a:rect l="l" t="t" r="r" b="b"/>
              <a:pathLst>
                <a:path w="926461" h="987025">
                  <a:moveTo>
                    <a:pt x="39036" y="0"/>
                  </a:moveTo>
                  <a:lnTo>
                    <a:pt x="887425" y="0"/>
                  </a:lnTo>
                  <a:cubicBezTo>
                    <a:pt x="908984" y="0"/>
                    <a:pt x="926461" y="17477"/>
                    <a:pt x="926461" y="39036"/>
                  </a:cubicBezTo>
                  <a:lnTo>
                    <a:pt x="926461" y="947989"/>
                  </a:lnTo>
                  <a:cubicBezTo>
                    <a:pt x="926461" y="969548"/>
                    <a:pt x="908984" y="987025"/>
                    <a:pt x="887425" y="987025"/>
                  </a:cubicBezTo>
                  <a:lnTo>
                    <a:pt x="39036" y="987025"/>
                  </a:lnTo>
                  <a:cubicBezTo>
                    <a:pt x="17477" y="987025"/>
                    <a:pt x="0" y="969548"/>
                    <a:pt x="0" y="947989"/>
                  </a:cubicBezTo>
                  <a:lnTo>
                    <a:pt x="0" y="39036"/>
                  </a:lnTo>
                  <a:cubicBezTo>
                    <a:pt x="0" y="17477"/>
                    <a:pt x="17477" y="0"/>
                    <a:pt x="39036" y="0"/>
                  </a:cubicBezTo>
                  <a:close/>
                </a:path>
              </a:pathLst>
            </a:custGeom>
            <a:solidFill>
              <a:srgbClr val="5A2EA5"/>
            </a:solidFill>
          </p:spPr>
          <p:txBody>
            <a:bodyPr/>
            <a:lstStyle/>
            <a:p>
              <a:endParaRPr lang="en-IN"/>
            </a:p>
          </p:txBody>
        </p:sp>
        <p:sp>
          <p:nvSpPr>
            <p:cNvPr id="37" name="TextBox 37"/>
            <p:cNvSpPr txBox="1"/>
            <p:nvPr/>
          </p:nvSpPr>
          <p:spPr>
            <a:xfrm>
              <a:off x="0" y="-9525"/>
              <a:ext cx="926461" cy="996550"/>
            </a:xfrm>
            <a:prstGeom prst="rect">
              <a:avLst/>
            </a:prstGeom>
          </p:spPr>
          <p:txBody>
            <a:bodyPr lIns="45827" tIns="45827" rIns="45827" bIns="45827" rtlCol="0" anchor="ctr"/>
            <a:lstStyle/>
            <a:p>
              <a:pPr algn="ctr">
                <a:lnSpc>
                  <a:spcPts val="3131"/>
                </a:lnSpc>
              </a:pPr>
              <a:endParaRPr/>
            </a:p>
          </p:txBody>
        </p:sp>
      </p:grpSp>
      <p:grpSp>
        <p:nvGrpSpPr>
          <p:cNvPr id="38" name="Group 38"/>
          <p:cNvGrpSpPr>
            <a:grpSpLocks noChangeAspect="1"/>
          </p:cNvGrpSpPr>
          <p:nvPr/>
        </p:nvGrpSpPr>
        <p:grpSpPr>
          <a:xfrm>
            <a:off x="10357823" y="5832376"/>
            <a:ext cx="2377130" cy="2377130"/>
            <a:chOff x="0" y="0"/>
            <a:chExt cx="6350000" cy="6350000"/>
          </a:xfrm>
        </p:grpSpPr>
        <p:sp>
          <p:nvSpPr>
            <p:cNvPr id="39" name="Freeform 39"/>
            <p:cNvSpPr/>
            <p:nvPr/>
          </p:nvSpPr>
          <p:spPr>
            <a:xfrm>
              <a:off x="0" y="0"/>
              <a:ext cx="6350000" cy="6351270"/>
            </a:xfrm>
            <a:custGeom>
              <a:avLst/>
              <a:gdLst/>
              <a:ahLst/>
              <a:cxnLst/>
              <a:rect l="l" t="t" r="r" b="b"/>
              <a:pathLst>
                <a:path w="6350000" h="6351270">
                  <a:moveTo>
                    <a:pt x="0" y="5955030"/>
                  </a:moveTo>
                  <a:lnTo>
                    <a:pt x="0" y="394970"/>
                  </a:lnTo>
                  <a:cubicBezTo>
                    <a:pt x="0" y="176530"/>
                    <a:pt x="176530" y="0"/>
                    <a:pt x="394970" y="0"/>
                  </a:cubicBezTo>
                  <a:lnTo>
                    <a:pt x="5956300" y="0"/>
                  </a:lnTo>
                  <a:cubicBezTo>
                    <a:pt x="6173470" y="0"/>
                    <a:pt x="6350000" y="176530"/>
                    <a:pt x="6350000" y="394970"/>
                  </a:cubicBezTo>
                  <a:cubicBezTo>
                    <a:pt x="6350000" y="394970"/>
                    <a:pt x="6350000" y="394970"/>
                    <a:pt x="6350000" y="394970"/>
                  </a:cubicBezTo>
                  <a:lnTo>
                    <a:pt x="6350000" y="5956300"/>
                  </a:lnTo>
                  <a:cubicBezTo>
                    <a:pt x="6350000" y="6174740"/>
                    <a:pt x="6173470" y="6351270"/>
                    <a:pt x="5955030" y="6351270"/>
                  </a:cubicBezTo>
                  <a:lnTo>
                    <a:pt x="5955030" y="6351270"/>
                  </a:lnTo>
                  <a:lnTo>
                    <a:pt x="394970" y="6351270"/>
                  </a:lnTo>
                  <a:cubicBezTo>
                    <a:pt x="176530" y="6350000"/>
                    <a:pt x="0" y="6173470"/>
                    <a:pt x="0" y="5955030"/>
                  </a:cubicBezTo>
                  <a:cubicBezTo>
                    <a:pt x="0" y="5955030"/>
                    <a:pt x="0" y="5955030"/>
                    <a:pt x="0" y="5955030"/>
                  </a:cubicBezTo>
                  <a:close/>
                </a:path>
              </a:pathLst>
            </a:custGeom>
            <a:blipFill>
              <a:blip r:embed="rId8"/>
              <a:stretch>
                <a:fillRect l="-9" r="-9"/>
              </a:stretch>
            </a:blipFill>
          </p:spPr>
          <p:txBody>
            <a:bodyPr/>
            <a:lstStyle/>
            <a:p>
              <a:endParaRPr lang="en-IN"/>
            </a:p>
          </p:txBody>
        </p:sp>
      </p:grpSp>
      <p:sp>
        <p:nvSpPr>
          <p:cNvPr id="40" name="TextBox 40"/>
          <p:cNvSpPr txBox="1"/>
          <p:nvPr/>
        </p:nvSpPr>
        <p:spPr>
          <a:xfrm>
            <a:off x="10089517" y="8314166"/>
            <a:ext cx="2913743" cy="547126"/>
          </a:xfrm>
          <a:prstGeom prst="rect">
            <a:avLst/>
          </a:prstGeom>
        </p:spPr>
        <p:txBody>
          <a:bodyPr lIns="0" tIns="0" rIns="0" bIns="0" rtlCol="0" anchor="t">
            <a:spAutoFit/>
          </a:bodyPr>
          <a:lstStyle/>
          <a:p>
            <a:pPr algn="ctr">
              <a:lnSpc>
                <a:spcPts val="4587"/>
              </a:lnSpc>
            </a:pPr>
            <a:r>
              <a:rPr lang="en-US" sz="3142"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Minimum Time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Freeform 2">
            <a:extLst>
              <a:ext uri="{FF2B5EF4-FFF2-40B4-BE49-F238E27FC236}">
                <a16:creationId xmlns:a16="http://schemas.microsoft.com/office/drawing/2014/main" id="{3A1A7F9B-5EE6-D7A0-9CA4-565F91B87420}"/>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TextBox 3"/>
          <p:cNvSpPr txBox="1"/>
          <p:nvPr/>
        </p:nvSpPr>
        <p:spPr>
          <a:xfrm>
            <a:off x="6095846" y="488376"/>
            <a:ext cx="5309389" cy="1040285"/>
          </a:xfrm>
          <a:prstGeom prst="rect">
            <a:avLst/>
          </a:prstGeom>
        </p:spPr>
        <p:txBody>
          <a:bodyPr lIns="0" tIns="0" rIns="0" bIns="0" rtlCol="0" anchor="t">
            <a:spAutoFit/>
          </a:bodyPr>
          <a:lstStyle/>
          <a:p>
            <a:pPr marL="0" lvl="0" indent="0" algn="ctr">
              <a:lnSpc>
                <a:spcPts val="7981"/>
              </a:lnSpc>
              <a:spcBef>
                <a:spcPct val="0"/>
              </a:spcBef>
            </a:pPr>
            <a:r>
              <a:rPr lang="en-US" sz="8000" dirty="0">
                <a:solidFill>
                  <a:srgbClr val="048AFF"/>
                </a:solidFill>
                <a:latin typeface="+mj-lt"/>
              </a:rPr>
              <a:t>STATISTICS</a:t>
            </a:r>
          </a:p>
        </p:txBody>
      </p:sp>
      <p:grpSp>
        <p:nvGrpSpPr>
          <p:cNvPr id="4" name="Group 4"/>
          <p:cNvGrpSpPr/>
          <p:nvPr/>
        </p:nvGrpSpPr>
        <p:grpSpPr>
          <a:xfrm>
            <a:off x="2177589" y="1690770"/>
            <a:ext cx="15025735" cy="6521810"/>
            <a:chOff x="543806" y="-38100"/>
            <a:chExt cx="20034312" cy="8695746"/>
          </a:xfrm>
        </p:grpSpPr>
        <p:sp>
          <p:nvSpPr>
            <p:cNvPr id="5" name="TextBox 5"/>
            <p:cNvSpPr txBox="1"/>
            <p:nvPr/>
          </p:nvSpPr>
          <p:spPr>
            <a:xfrm>
              <a:off x="7529855" y="-38100"/>
              <a:ext cx="3759244" cy="417295"/>
            </a:xfrm>
            <a:prstGeom prst="rect">
              <a:avLst/>
            </a:prstGeom>
          </p:spPr>
          <p:txBody>
            <a:bodyPr lIns="0" tIns="0" rIns="0" bIns="0" rtlCol="0" anchor="t">
              <a:spAutoFit/>
            </a:bodyPr>
            <a:lstStyle/>
            <a:p>
              <a:pPr algn="l">
                <a:lnSpc>
                  <a:spcPts val="2603"/>
                </a:lnSpc>
              </a:pPr>
              <a:r>
                <a:rPr lang="en-US" sz="1859" dirty="0">
                  <a:solidFill>
                    <a:srgbClr val="FFFFFF"/>
                  </a:solidFill>
                  <a:latin typeface="Calibri" panose="020F0502020204030204" pitchFamily="34" charset="0"/>
                  <a:ea typeface="Calibri" panose="020F0502020204030204" pitchFamily="34" charset="0"/>
                  <a:cs typeface="Calibri" panose="020F0502020204030204" pitchFamily="34" charset="0"/>
                </a:rPr>
                <a:t>Not related to drowsiness</a:t>
              </a:r>
            </a:p>
          </p:txBody>
        </p:sp>
        <p:sp>
          <p:nvSpPr>
            <p:cNvPr id="6" name="TextBox 6"/>
            <p:cNvSpPr txBox="1"/>
            <p:nvPr/>
          </p:nvSpPr>
          <p:spPr>
            <a:xfrm>
              <a:off x="11989972" y="-38100"/>
              <a:ext cx="1664315" cy="417295"/>
            </a:xfrm>
            <a:prstGeom prst="rect">
              <a:avLst/>
            </a:prstGeom>
          </p:spPr>
          <p:txBody>
            <a:bodyPr lIns="0" tIns="0" rIns="0" bIns="0" rtlCol="0" anchor="t">
              <a:spAutoFit/>
            </a:bodyPr>
            <a:lstStyle/>
            <a:p>
              <a:pPr algn="l">
                <a:lnSpc>
                  <a:spcPts val="2603"/>
                </a:lnSpc>
              </a:pPr>
              <a:r>
                <a:rPr lang="en-US" sz="1859" dirty="0">
                  <a:solidFill>
                    <a:srgbClr val="FFFFFF"/>
                  </a:solidFill>
                  <a:latin typeface="+mj-lt"/>
                </a:rPr>
                <a:t>Drowsiness</a:t>
              </a:r>
            </a:p>
          </p:txBody>
        </p:sp>
        <p:grpSp>
          <p:nvGrpSpPr>
            <p:cNvPr id="7" name="Group 7"/>
            <p:cNvGrpSpPr>
              <a:grpSpLocks noChangeAspect="1"/>
            </p:cNvGrpSpPr>
            <p:nvPr/>
          </p:nvGrpSpPr>
          <p:grpSpPr>
            <a:xfrm>
              <a:off x="7249506" y="114506"/>
              <a:ext cx="4600292" cy="140175"/>
              <a:chOff x="6583963" y="-581693"/>
              <a:chExt cx="5001504" cy="152400"/>
            </a:xfrm>
          </p:grpSpPr>
          <p:sp>
            <p:nvSpPr>
              <p:cNvPr id="8" name="Freeform 8"/>
              <p:cNvSpPr/>
              <p:nvPr/>
            </p:nvSpPr>
            <p:spPr>
              <a:xfrm>
                <a:off x="6583963" y="-581693"/>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1088F0"/>
              </a:solidFill>
            </p:spPr>
            <p:txBody>
              <a:bodyPr/>
              <a:lstStyle/>
              <a:p>
                <a:endParaRPr lang="en-IN"/>
              </a:p>
            </p:txBody>
          </p:sp>
          <p:sp>
            <p:nvSpPr>
              <p:cNvPr id="9" name="Freeform 9"/>
              <p:cNvSpPr/>
              <p:nvPr/>
            </p:nvSpPr>
            <p:spPr>
              <a:xfrm>
                <a:off x="11433067" y="-581693"/>
                <a:ext cx="152400" cy="152400"/>
              </a:xfrm>
              <a:custGeom>
                <a:avLst/>
                <a:gdLst/>
                <a:ahLst/>
                <a:cxnLst/>
                <a:rect l="l" t="t" r="r" b="b"/>
                <a:pathLst>
                  <a:path w="152400" h="152400">
                    <a:moveTo>
                      <a:pt x="152400" y="139700"/>
                    </a:moveTo>
                    <a:lnTo>
                      <a:pt x="152400" y="12700"/>
                    </a:lnTo>
                    <a:cubicBezTo>
                      <a:pt x="152400" y="5686"/>
                      <a:pt x="146715" y="0"/>
                      <a:pt x="139700" y="0"/>
                    </a:cubicBezTo>
                    <a:lnTo>
                      <a:pt x="12700" y="0"/>
                    </a:lnTo>
                    <a:cubicBezTo>
                      <a:pt x="5686" y="0"/>
                      <a:pt x="0" y="5686"/>
                      <a:pt x="0" y="12700"/>
                    </a:cubicBezTo>
                    <a:lnTo>
                      <a:pt x="0" y="139700"/>
                    </a:lnTo>
                    <a:cubicBezTo>
                      <a:pt x="0" y="146714"/>
                      <a:pt x="5686" y="152400"/>
                      <a:pt x="12700" y="152400"/>
                    </a:cubicBezTo>
                    <a:lnTo>
                      <a:pt x="139700" y="152400"/>
                    </a:lnTo>
                    <a:cubicBezTo>
                      <a:pt x="146715" y="152400"/>
                      <a:pt x="152400" y="146714"/>
                      <a:pt x="152400" y="139700"/>
                    </a:cubicBezTo>
                    <a:close/>
                  </a:path>
                </a:pathLst>
              </a:custGeom>
              <a:solidFill>
                <a:srgbClr val="B100E8"/>
              </a:solidFill>
            </p:spPr>
            <p:txBody>
              <a:bodyPr/>
              <a:lstStyle/>
              <a:p>
                <a:endParaRPr lang="en-IN"/>
              </a:p>
            </p:txBody>
          </p:sp>
        </p:grpSp>
        <p:sp>
          <p:nvSpPr>
            <p:cNvPr id="10" name="TextBox 10"/>
            <p:cNvSpPr txBox="1"/>
            <p:nvPr/>
          </p:nvSpPr>
          <p:spPr>
            <a:xfrm>
              <a:off x="639238" y="7727524"/>
              <a:ext cx="2220707" cy="417295"/>
            </a:xfrm>
            <a:prstGeom prst="rect">
              <a:avLst/>
            </a:prstGeom>
          </p:spPr>
          <p:txBody>
            <a:bodyPr wrap="square" lIns="0" tIns="0" rIns="0" bIns="0" rtlCol="0" anchor="t">
              <a:spAutoFit/>
            </a:bodyPr>
            <a:lstStyle/>
            <a:p>
              <a:pPr algn="ctr">
                <a:lnSpc>
                  <a:spcPts val="2603"/>
                </a:lnSpc>
              </a:pPr>
              <a:r>
                <a:rPr lang="en-US" sz="1859" dirty="0">
                  <a:solidFill>
                    <a:srgbClr val="FFFFFF"/>
                  </a:solidFill>
                  <a:latin typeface="+mj-lt"/>
                </a:rPr>
                <a:t>Head on collision</a:t>
              </a:r>
            </a:p>
          </p:txBody>
        </p:sp>
        <p:sp>
          <p:nvSpPr>
            <p:cNvPr id="11" name="TextBox 11"/>
            <p:cNvSpPr txBox="1"/>
            <p:nvPr/>
          </p:nvSpPr>
          <p:spPr>
            <a:xfrm>
              <a:off x="3074118" y="7752350"/>
              <a:ext cx="2356927" cy="861860"/>
            </a:xfrm>
            <a:prstGeom prst="rect">
              <a:avLst/>
            </a:prstGeom>
          </p:spPr>
          <p:txBody>
            <a:bodyPr wrap="square" lIns="0" tIns="0" rIns="0" bIns="0" rtlCol="0" anchor="t">
              <a:spAutoFit/>
            </a:bodyPr>
            <a:lstStyle/>
            <a:p>
              <a:pPr algn="ctr">
                <a:lnSpc>
                  <a:spcPts val="2603"/>
                </a:lnSpc>
              </a:pPr>
              <a:r>
                <a:rPr lang="en-US" sz="1859" dirty="0">
                  <a:solidFill>
                    <a:srgbClr val="FFFFFF"/>
                  </a:solidFill>
                </a:rPr>
                <a:t>Unintentional road exit</a:t>
              </a:r>
            </a:p>
          </p:txBody>
        </p:sp>
        <p:sp>
          <p:nvSpPr>
            <p:cNvPr id="12" name="TextBox 12"/>
            <p:cNvSpPr txBox="1"/>
            <p:nvPr/>
          </p:nvSpPr>
          <p:spPr>
            <a:xfrm>
              <a:off x="5459867" y="7723551"/>
              <a:ext cx="2495341" cy="861860"/>
            </a:xfrm>
            <a:prstGeom prst="rect">
              <a:avLst/>
            </a:prstGeom>
          </p:spPr>
          <p:txBody>
            <a:bodyPr wrap="square" lIns="0" tIns="0" rIns="0" bIns="0" rtlCol="0" anchor="t">
              <a:spAutoFit/>
            </a:bodyPr>
            <a:lstStyle/>
            <a:p>
              <a:pPr algn="ctr">
                <a:lnSpc>
                  <a:spcPts val="2603"/>
                </a:lnSpc>
              </a:pPr>
              <a:r>
                <a:rPr lang="en-US" sz="1859" dirty="0">
                  <a:solidFill>
                    <a:srgbClr val="FFFFFF"/>
                  </a:solidFill>
                  <a:latin typeface="+mj-lt"/>
                </a:rPr>
                <a:t>Intersection Accidents</a:t>
              </a:r>
            </a:p>
          </p:txBody>
        </p:sp>
        <p:sp>
          <p:nvSpPr>
            <p:cNvPr id="13" name="TextBox 13"/>
            <p:cNvSpPr txBox="1"/>
            <p:nvPr/>
          </p:nvSpPr>
          <p:spPr>
            <a:xfrm>
              <a:off x="7826832" y="7747194"/>
              <a:ext cx="3147674" cy="407287"/>
            </a:xfrm>
            <a:prstGeom prst="rect">
              <a:avLst/>
            </a:prstGeom>
          </p:spPr>
          <p:txBody>
            <a:bodyPr lIns="0" tIns="0" rIns="0" bIns="0" rtlCol="0" anchor="t">
              <a:spAutoFit/>
            </a:bodyPr>
            <a:lstStyle/>
            <a:p>
              <a:pPr algn="ctr">
                <a:lnSpc>
                  <a:spcPts val="2603"/>
                </a:lnSpc>
              </a:pPr>
              <a:r>
                <a:rPr lang="en-US" sz="1859" dirty="0">
                  <a:solidFill>
                    <a:srgbClr val="FFFFFF"/>
                  </a:solidFill>
                  <a:latin typeface="DM Sans"/>
                </a:rPr>
                <a:t>Overtaking Accidents</a:t>
              </a:r>
            </a:p>
          </p:txBody>
        </p:sp>
        <p:sp>
          <p:nvSpPr>
            <p:cNvPr id="14" name="TextBox 14"/>
            <p:cNvSpPr txBox="1"/>
            <p:nvPr/>
          </p:nvSpPr>
          <p:spPr>
            <a:xfrm>
              <a:off x="10592928" y="7762284"/>
              <a:ext cx="2513739" cy="861860"/>
            </a:xfrm>
            <a:prstGeom prst="rect">
              <a:avLst/>
            </a:prstGeom>
          </p:spPr>
          <p:txBody>
            <a:bodyPr wrap="square" lIns="0" tIns="0" rIns="0" bIns="0" rtlCol="0" anchor="t">
              <a:spAutoFit/>
            </a:bodyPr>
            <a:lstStyle/>
            <a:p>
              <a:pPr algn="ctr">
                <a:lnSpc>
                  <a:spcPts val="2603"/>
                </a:lnSpc>
              </a:pPr>
              <a:r>
                <a:rPr lang="en-US" sz="1859" dirty="0">
                  <a:solidFill>
                    <a:srgbClr val="FFFFFF"/>
                  </a:solidFill>
                </a:rPr>
                <a:t>Driven into from behind</a:t>
              </a:r>
            </a:p>
          </p:txBody>
        </p:sp>
        <p:sp>
          <p:nvSpPr>
            <p:cNvPr id="15" name="TextBox 15"/>
            <p:cNvSpPr txBox="1"/>
            <p:nvPr/>
          </p:nvSpPr>
          <p:spPr>
            <a:xfrm>
              <a:off x="13428212" y="7762285"/>
              <a:ext cx="2040844" cy="861860"/>
            </a:xfrm>
            <a:prstGeom prst="rect">
              <a:avLst/>
            </a:prstGeom>
          </p:spPr>
          <p:txBody>
            <a:bodyPr wrap="square" lIns="0" tIns="0" rIns="0" bIns="0" rtlCol="0" anchor="t">
              <a:spAutoFit/>
            </a:bodyPr>
            <a:lstStyle/>
            <a:p>
              <a:pPr algn="ctr">
                <a:lnSpc>
                  <a:spcPts val="2603"/>
                </a:lnSpc>
              </a:pPr>
              <a:r>
                <a:rPr lang="en-US" sz="1859" dirty="0">
                  <a:solidFill>
                    <a:srgbClr val="FFFFFF"/>
                  </a:solidFill>
                </a:rPr>
                <a:t>Collision with vehicle in  front</a:t>
              </a:r>
            </a:p>
          </p:txBody>
        </p:sp>
        <p:sp>
          <p:nvSpPr>
            <p:cNvPr id="16" name="TextBox 16"/>
            <p:cNvSpPr txBox="1"/>
            <p:nvPr/>
          </p:nvSpPr>
          <p:spPr>
            <a:xfrm>
              <a:off x="15702873" y="7795786"/>
              <a:ext cx="2626903" cy="861860"/>
            </a:xfrm>
            <a:prstGeom prst="rect">
              <a:avLst/>
            </a:prstGeom>
          </p:spPr>
          <p:txBody>
            <a:bodyPr wrap="square" lIns="0" tIns="0" rIns="0" bIns="0" rtlCol="0" anchor="t">
              <a:spAutoFit/>
            </a:bodyPr>
            <a:lstStyle/>
            <a:p>
              <a:pPr algn="ctr">
                <a:lnSpc>
                  <a:spcPts val="2603"/>
                </a:lnSpc>
              </a:pPr>
              <a:r>
                <a:rPr lang="en-US" sz="1859" dirty="0">
                  <a:solidFill>
                    <a:srgbClr val="FFFFFF"/>
                  </a:solidFill>
                </a:rPr>
                <a:t>Lane change Accidents</a:t>
              </a:r>
            </a:p>
          </p:txBody>
        </p:sp>
        <p:sp>
          <p:nvSpPr>
            <p:cNvPr id="17" name="TextBox 17"/>
            <p:cNvSpPr txBox="1"/>
            <p:nvPr/>
          </p:nvSpPr>
          <p:spPr>
            <a:xfrm>
              <a:off x="18583317" y="7762283"/>
              <a:ext cx="1994801" cy="861860"/>
            </a:xfrm>
            <a:prstGeom prst="rect">
              <a:avLst/>
            </a:prstGeom>
          </p:spPr>
          <p:txBody>
            <a:bodyPr wrap="square" lIns="0" tIns="0" rIns="0" bIns="0" rtlCol="0" anchor="t">
              <a:spAutoFit/>
            </a:bodyPr>
            <a:lstStyle/>
            <a:p>
              <a:pPr algn="ctr">
                <a:lnSpc>
                  <a:spcPts val="2603"/>
                </a:lnSpc>
              </a:pPr>
              <a:r>
                <a:rPr lang="en-US" sz="1859" dirty="0">
                  <a:solidFill>
                    <a:srgbClr val="FFFFFF"/>
                  </a:solidFill>
                  <a:latin typeface="+mj-lt"/>
                </a:rPr>
                <a:t>Hitting fixed object</a:t>
              </a:r>
            </a:p>
          </p:txBody>
        </p:sp>
        <p:grpSp>
          <p:nvGrpSpPr>
            <p:cNvPr id="18" name="Group 18"/>
            <p:cNvGrpSpPr>
              <a:grpSpLocks noChangeAspect="1"/>
            </p:cNvGrpSpPr>
            <p:nvPr/>
          </p:nvGrpSpPr>
          <p:grpSpPr>
            <a:xfrm>
              <a:off x="1193697" y="649537"/>
              <a:ext cx="18936923" cy="6853284"/>
              <a:chOff x="0" y="0"/>
              <a:chExt cx="20588497" cy="7450989"/>
            </a:xfrm>
          </p:grpSpPr>
          <p:sp>
            <p:nvSpPr>
              <p:cNvPr id="19" name="Freeform 19"/>
              <p:cNvSpPr/>
              <p:nvPr/>
            </p:nvSpPr>
            <p:spPr>
              <a:xfrm>
                <a:off x="0" y="-6350"/>
                <a:ext cx="20588497" cy="12700"/>
              </a:xfrm>
              <a:custGeom>
                <a:avLst/>
                <a:gdLst/>
                <a:ahLst/>
                <a:cxnLst/>
                <a:rect l="l" t="t" r="r" b="b"/>
                <a:pathLst>
                  <a:path w="20588497" h="12700">
                    <a:moveTo>
                      <a:pt x="0" y="0"/>
                    </a:moveTo>
                    <a:lnTo>
                      <a:pt x="20588497" y="0"/>
                    </a:lnTo>
                    <a:lnTo>
                      <a:pt x="20588497" y="12700"/>
                    </a:lnTo>
                    <a:lnTo>
                      <a:pt x="0" y="12700"/>
                    </a:lnTo>
                    <a:close/>
                  </a:path>
                </a:pathLst>
              </a:custGeom>
              <a:solidFill>
                <a:srgbClr val="FFFFFF">
                  <a:alpha val="24706"/>
                </a:srgbClr>
              </a:solidFill>
            </p:spPr>
            <p:txBody>
              <a:bodyPr/>
              <a:lstStyle/>
              <a:p>
                <a:endParaRPr lang="en-IN"/>
              </a:p>
            </p:txBody>
          </p:sp>
          <p:sp>
            <p:nvSpPr>
              <p:cNvPr id="20" name="Freeform 20"/>
              <p:cNvSpPr/>
              <p:nvPr/>
            </p:nvSpPr>
            <p:spPr>
              <a:xfrm>
                <a:off x="0" y="1856397"/>
                <a:ext cx="20588497" cy="12700"/>
              </a:xfrm>
              <a:custGeom>
                <a:avLst/>
                <a:gdLst/>
                <a:ahLst/>
                <a:cxnLst/>
                <a:rect l="l" t="t" r="r" b="b"/>
                <a:pathLst>
                  <a:path w="20588497" h="12700">
                    <a:moveTo>
                      <a:pt x="0" y="0"/>
                    </a:moveTo>
                    <a:lnTo>
                      <a:pt x="20588497" y="0"/>
                    </a:lnTo>
                    <a:lnTo>
                      <a:pt x="20588497" y="12700"/>
                    </a:lnTo>
                    <a:lnTo>
                      <a:pt x="0" y="12700"/>
                    </a:lnTo>
                    <a:close/>
                  </a:path>
                </a:pathLst>
              </a:custGeom>
              <a:solidFill>
                <a:srgbClr val="FFFFFF">
                  <a:alpha val="24706"/>
                </a:srgbClr>
              </a:solidFill>
            </p:spPr>
            <p:txBody>
              <a:bodyPr/>
              <a:lstStyle/>
              <a:p>
                <a:endParaRPr lang="en-IN"/>
              </a:p>
            </p:txBody>
          </p:sp>
          <p:sp>
            <p:nvSpPr>
              <p:cNvPr id="21" name="Freeform 21"/>
              <p:cNvSpPr/>
              <p:nvPr/>
            </p:nvSpPr>
            <p:spPr>
              <a:xfrm>
                <a:off x="0" y="3719145"/>
                <a:ext cx="20588497" cy="12700"/>
              </a:xfrm>
              <a:custGeom>
                <a:avLst/>
                <a:gdLst/>
                <a:ahLst/>
                <a:cxnLst/>
                <a:rect l="l" t="t" r="r" b="b"/>
                <a:pathLst>
                  <a:path w="20588497" h="12700">
                    <a:moveTo>
                      <a:pt x="0" y="0"/>
                    </a:moveTo>
                    <a:lnTo>
                      <a:pt x="20588497" y="0"/>
                    </a:lnTo>
                    <a:lnTo>
                      <a:pt x="20588497" y="12700"/>
                    </a:lnTo>
                    <a:lnTo>
                      <a:pt x="0" y="12700"/>
                    </a:lnTo>
                    <a:close/>
                  </a:path>
                </a:pathLst>
              </a:custGeom>
              <a:solidFill>
                <a:srgbClr val="FFFFFF">
                  <a:alpha val="24706"/>
                </a:srgbClr>
              </a:solidFill>
            </p:spPr>
            <p:txBody>
              <a:bodyPr/>
              <a:lstStyle/>
              <a:p>
                <a:endParaRPr lang="en-IN"/>
              </a:p>
            </p:txBody>
          </p:sp>
          <p:sp>
            <p:nvSpPr>
              <p:cNvPr id="22" name="Freeform 22"/>
              <p:cNvSpPr/>
              <p:nvPr/>
            </p:nvSpPr>
            <p:spPr>
              <a:xfrm>
                <a:off x="0" y="5581892"/>
                <a:ext cx="20588497" cy="12700"/>
              </a:xfrm>
              <a:custGeom>
                <a:avLst/>
                <a:gdLst/>
                <a:ahLst/>
                <a:cxnLst/>
                <a:rect l="l" t="t" r="r" b="b"/>
                <a:pathLst>
                  <a:path w="20588497" h="12700">
                    <a:moveTo>
                      <a:pt x="0" y="0"/>
                    </a:moveTo>
                    <a:lnTo>
                      <a:pt x="20588497" y="0"/>
                    </a:lnTo>
                    <a:lnTo>
                      <a:pt x="20588497" y="12700"/>
                    </a:lnTo>
                    <a:lnTo>
                      <a:pt x="0" y="12700"/>
                    </a:lnTo>
                    <a:close/>
                  </a:path>
                </a:pathLst>
              </a:custGeom>
              <a:solidFill>
                <a:srgbClr val="FFFFFF">
                  <a:alpha val="24706"/>
                </a:srgbClr>
              </a:solidFill>
            </p:spPr>
            <p:txBody>
              <a:bodyPr/>
              <a:lstStyle/>
              <a:p>
                <a:endParaRPr lang="en-IN"/>
              </a:p>
            </p:txBody>
          </p:sp>
          <p:sp>
            <p:nvSpPr>
              <p:cNvPr id="23" name="Freeform 23"/>
              <p:cNvSpPr/>
              <p:nvPr/>
            </p:nvSpPr>
            <p:spPr>
              <a:xfrm>
                <a:off x="0" y="7444639"/>
                <a:ext cx="20588497" cy="12700"/>
              </a:xfrm>
              <a:custGeom>
                <a:avLst/>
                <a:gdLst/>
                <a:ahLst/>
                <a:cxnLst/>
                <a:rect l="l" t="t" r="r" b="b"/>
                <a:pathLst>
                  <a:path w="20588497" h="12700">
                    <a:moveTo>
                      <a:pt x="0" y="0"/>
                    </a:moveTo>
                    <a:lnTo>
                      <a:pt x="20588497" y="0"/>
                    </a:lnTo>
                    <a:lnTo>
                      <a:pt x="20588497" y="12700"/>
                    </a:lnTo>
                    <a:lnTo>
                      <a:pt x="0" y="12700"/>
                    </a:lnTo>
                    <a:close/>
                  </a:path>
                </a:pathLst>
              </a:custGeom>
              <a:solidFill>
                <a:srgbClr val="FFFFFF">
                  <a:alpha val="60000"/>
                </a:srgbClr>
              </a:solidFill>
            </p:spPr>
            <p:txBody>
              <a:bodyPr/>
              <a:lstStyle/>
              <a:p>
                <a:endParaRPr lang="en-IN"/>
              </a:p>
            </p:txBody>
          </p:sp>
        </p:grpSp>
        <p:sp>
          <p:nvSpPr>
            <p:cNvPr id="24" name="TextBox 24"/>
            <p:cNvSpPr txBox="1"/>
            <p:nvPr/>
          </p:nvSpPr>
          <p:spPr>
            <a:xfrm>
              <a:off x="543806" y="426843"/>
              <a:ext cx="492411" cy="417295"/>
            </a:xfrm>
            <a:prstGeom prst="rect">
              <a:avLst/>
            </a:prstGeom>
          </p:spPr>
          <p:txBody>
            <a:bodyPr lIns="0" tIns="0" rIns="0" bIns="0" rtlCol="0" anchor="t">
              <a:spAutoFit/>
            </a:bodyPr>
            <a:lstStyle/>
            <a:p>
              <a:pPr algn="r">
                <a:lnSpc>
                  <a:spcPts val="2603"/>
                </a:lnSpc>
              </a:pPr>
              <a:r>
                <a:rPr lang="en-US" sz="1859" dirty="0">
                  <a:solidFill>
                    <a:srgbClr val="FFFFFF"/>
                  </a:solidFill>
                  <a:latin typeface="+mj-lt"/>
                </a:rPr>
                <a:t>40 </a:t>
              </a:r>
            </a:p>
          </p:txBody>
        </p:sp>
        <p:sp>
          <p:nvSpPr>
            <p:cNvPr id="25" name="TextBox 25"/>
            <p:cNvSpPr txBox="1"/>
            <p:nvPr/>
          </p:nvSpPr>
          <p:spPr>
            <a:xfrm>
              <a:off x="549151" y="2140164"/>
              <a:ext cx="487067" cy="417295"/>
            </a:xfrm>
            <a:prstGeom prst="rect">
              <a:avLst/>
            </a:prstGeom>
          </p:spPr>
          <p:txBody>
            <a:bodyPr lIns="0" tIns="0" rIns="0" bIns="0" rtlCol="0" anchor="t">
              <a:spAutoFit/>
            </a:bodyPr>
            <a:lstStyle/>
            <a:p>
              <a:pPr algn="r">
                <a:lnSpc>
                  <a:spcPts val="2603"/>
                </a:lnSpc>
              </a:pPr>
              <a:r>
                <a:rPr lang="en-US" sz="1859" dirty="0">
                  <a:solidFill>
                    <a:srgbClr val="FFFFFF"/>
                  </a:solidFill>
                  <a:latin typeface="+mj-lt"/>
                </a:rPr>
                <a:t>30 </a:t>
              </a:r>
            </a:p>
          </p:txBody>
        </p:sp>
        <p:sp>
          <p:nvSpPr>
            <p:cNvPr id="26" name="TextBox 26"/>
            <p:cNvSpPr txBox="1"/>
            <p:nvPr/>
          </p:nvSpPr>
          <p:spPr>
            <a:xfrm>
              <a:off x="554237" y="3853485"/>
              <a:ext cx="481981" cy="417295"/>
            </a:xfrm>
            <a:prstGeom prst="rect">
              <a:avLst/>
            </a:prstGeom>
          </p:spPr>
          <p:txBody>
            <a:bodyPr lIns="0" tIns="0" rIns="0" bIns="0" rtlCol="0" anchor="t">
              <a:spAutoFit/>
            </a:bodyPr>
            <a:lstStyle/>
            <a:p>
              <a:pPr algn="r">
                <a:lnSpc>
                  <a:spcPts val="2603"/>
                </a:lnSpc>
              </a:pPr>
              <a:r>
                <a:rPr lang="en-US" sz="1859" dirty="0">
                  <a:solidFill>
                    <a:srgbClr val="FFFFFF"/>
                  </a:solidFill>
                  <a:latin typeface="+mj-lt"/>
                </a:rPr>
                <a:t>20 </a:t>
              </a:r>
            </a:p>
          </p:txBody>
        </p:sp>
        <p:sp>
          <p:nvSpPr>
            <p:cNvPr id="27" name="TextBox 27"/>
            <p:cNvSpPr txBox="1"/>
            <p:nvPr/>
          </p:nvSpPr>
          <p:spPr>
            <a:xfrm>
              <a:off x="639238" y="5566806"/>
              <a:ext cx="396979" cy="417295"/>
            </a:xfrm>
            <a:prstGeom prst="rect">
              <a:avLst/>
            </a:prstGeom>
          </p:spPr>
          <p:txBody>
            <a:bodyPr lIns="0" tIns="0" rIns="0" bIns="0" rtlCol="0" anchor="t">
              <a:spAutoFit/>
            </a:bodyPr>
            <a:lstStyle/>
            <a:p>
              <a:pPr algn="r">
                <a:lnSpc>
                  <a:spcPts val="2603"/>
                </a:lnSpc>
              </a:pPr>
              <a:r>
                <a:rPr lang="en-US" sz="1859" dirty="0">
                  <a:solidFill>
                    <a:srgbClr val="FFFFFF"/>
                  </a:solidFill>
                  <a:latin typeface="+mj-lt"/>
                </a:rPr>
                <a:t>10 </a:t>
              </a:r>
            </a:p>
          </p:txBody>
        </p:sp>
        <p:sp>
          <p:nvSpPr>
            <p:cNvPr id="28" name="TextBox 28"/>
            <p:cNvSpPr txBox="1"/>
            <p:nvPr/>
          </p:nvSpPr>
          <p:spPr>
            <a:xfrm>
              <a:off x="734409" y="7280127"/>
              <a:ext cx="301809" cy="417295"/>
            </a:xfrm>
            <a:prstGeom prst="rect">
              <a:avLst/>
            </a:prstGeom>
          </p:spPr>
          <p:txBody>
            <a:bodyPr lIns="0" tIns="0" rIns="0" bIns="0" rtlCol="0" anchor="t">
              <a:spAutoFit/>
            </a:bodyPr>
            <a:lstStyle/>
            <a:p>
              <a:pPr algn="r">
                <a:lnSpc>
                  <a:spcPts val="2603"/>
                </a:lnSpc>
              </a:pPr>
              <a:r>
                <a:rPr lang="en-US" sz="1859" dirty="0">
                  <a:solidFill>
                    <a:srgbClr val="FFFFFF"/>
                  </a:solidFill>
                  <a:latin typeface="+mj-lt"/>
                </a:rPr>
                <a:t>0 </a:t>
              </a:r>
            </a:p>
          </p:txBody>
        </p:sp>
        <p:grpSp>
          <p:nvGrpSpPr>
            <p:cNvPr id="29" name="Group 29"/>
            <p:cNvGrpSpPr>
              <a:grpSpLocks noChangeAspect="1"/>
            </p:cNvGrpSpPr>
            <p:nvPr/>
          </p:nvGrpSpPr>
          <p:grpSpPr>
            <a:xfrm>
              <a:off x="1193697" y="1500357"/>
              <a:ext cx="18936923" cy="6002464"/>
              <a:chOff x="0" y="925024"/>
              <a:chExt cx="20588497" cy="6525966"/>
            </a:xfrm>
          </p:grpSpPr>
          <p:sp>
            <p:nvSpPr>
              <p:cNvPr id="30" name="Freeform 30"/>
              <p:cNvSpPr/>
              <p:nvPr/>
            </p:nvSpPr>
            <p:spPr>
              <a:xfrm>
                <a:off x="0" y="5581892"/>
                <a:ext cx="592087" cy="1869098"/>
              </a:xfrm>
              <a:custGeom>
                <a:avLst/>
                <a:gdLst/>
                <a:ahLst/>
                <a:cxnLst/>
                <a:rect l="l" t="t" r="r" b="b"/>
                <a:pathLst>
                  <a:path w="592087" h="1869098">
                    <a:moveTo>
                      <a:pt x="0" y="0"/>
                    </a:moveTo>
                    <a:lnTo>
                      <a:pt x="592087" y="0"/>
                    </a:lnTo>
                    <a:lnTo>
                      <a:pt x="592087" y="1869097"/>
                    </a:lnTo>
                    <a:lnTo>
                      <a:pt x="0" y="1869097"/>
                    </a:lnTo>
                    <a:close/>
                  </a:path>
                </a:pathLst>
              </a:custGeom>
              <a:solidFill>
                <a:srgbClr val="1088F0"/>
              </a:solidFill>
            </p:spPr>
            <p:txBody>
              <a:bodyPr/>
              <a:lstStyle/>
              <a:p>
                <a:endParaRPr lang="en-IN"/>
              </a:p>
            </p:txBody>
          </p:sp>
          <p:sp>
            <p:nvSpPr>
              <p:cNvPr id="31" name="Freeform 31"/>
              <p:cNvSpPr/>
              <p:nvPr/>
            </p:nvSpPr>
            <p:spPr>
              <a:xfrm>
                <a:off x="2768417" y="4187864"/>
                <a:ext cx="592087" cy="3263125"/>
              </a:xfrm>
              <a:custGeom>
                <a:avLst/>
                <a:gdLst/>
                <a:ahLst/>
                <a:cxnLst/>
                <a:rect l="l" t="t" r="r" b="b"/>
                <a:pathLst>
                  <a:path w="592087" h="3263125">
                    <a:moveTo>
                      <a:pt x="0" y="0"/>
                    </a:moveTo>
                    <a:lnTo>
                      <a:pt x="592088" y="0"/>
                    </a:lnTo>
                    <a:lnTo>
                      <a:pt x="592088" y="3263125"/>
                    </a:lnTo>
                    <a:lnTo>
                      <a:pt x="0" y="3263125"/>
                    </a:lnTo>
                    <a:close/>
                  </a:path>
                </a:pathLst>
              </a:custGeom>
              <a:solidFill>
                <a:srgbClr val="1088F0"/>
              </a:solidFill>
            </p:spPr>
            <p:txBody>
              <a:bodyPr/>
              <a:lstStyle/>
              <a:p>
                <a:endParaRPr lang="en-IN"/>
              </a:p>
            </p:txBody>
          </p:sp>
          <p:sp>
            <p:nvSpPr>
              <p:cNvPr id="32" name="Freeform 32"/>
              <p:cNvSpPr/>
              <p:nvPr/>
            </p:nvSpPr>
            <p:spPr>
              <a:xfrm>
                <a:off x="5536835" y="4184831"/>
                <a:ext cx="592087" cy="3266158"/>
              </a:xfrm>
              <a:custGeom>
                <a:avLst/>
                <a:gdLst/>
                <a:ahLst/>
                <a:cxnLst/>
                <a:rect l="l" t="t" r="r" b="b"/>
                <a:pathLst>
                  <a:path w="592087" h="3266158">
                    <a:moveTo>
                      <a:pt x="0" y="0"/>
                    </a:moveTo>
                    <a:lnTo>
                      <a:pt x="592087" y="0"/>
                    </a:lnTo>
                    <a:lnTo>
                      <a:pt x="592087" y="3266158"/>
                    </a:lnTo>
                    <a:lnTo>
                      <a:pt x="0" y="3266158"/>
                    </a:lnTo>
                    <a:close/>
                  </a:path>
                </a:pathLst>
              </a:custGeom>
              <a:solidFill>
                <a:srgbClr val="1088F0"/>
              </a:solidFill>
            </p:spPr>
            <p:txBody>
              <a:bodyPr/>
              <a:lstStyle/>
              <a:p>
                <a:endParaRPr lang="en-IN"/>
              </a:p>
            </p:txBody>
          </p:sp>
          <p:sp>
            <p:nvSpPr>
              <p:cNvPr id="33" name="Freeform 33"/>
              <p:cNvSpPr/>
              <p:nvPr/>
            </p:nvSpPr>
            <p:spPr>
              <a:xfrm>
                <a:off x="8305253" y="7074206"/>
                <a:ext cx="592087" cy="376783"/>
              </a:xfrm>
              <a:custGeom>
                <a:avLst/>
                <a:gdLst/>
                <a:ahLst/>
                <a:cxnLst/>
                <a:rect l="l" t="t" r="r" b="b"/>
                <a:pathLst>
                  <a:path w="592087" h="376783">
                    <a:moveTo>
                      <a:pt x="0" y="0"/>
                    </a:moveTo>
                    <a:lnTo>
                      <a:pt x="592087" y="0"/>
                    </a:lnTo>
                    <a:lnTo>
                      <a:pt x="592087" y="376783"/>
                    </a:lnTo>
                    <a:lnTo>
                      <a:pt x="0" y="376783"/>
                    </a:lnTo>
                    <a:close/>
                  </a:path>
                </a:pathLst>
              </a:custGeom>
              <a:solidFill>
                <a:srgbClr val="1088F0"/>
              </a:solidFill>
            </p:spPr>
            <p:txBody>
              <a:bodyPr/>
              <a:lstStyle/>
              <a:p>
                <a:endParaRPr lang="en-IN"/>
              </a:p>
            </p:txBody>
          </p:sp>
          <p:sp>
            <p:nvSpPr>
              <p:cNvPr id="34" name="Freeform 34"/>
              <p:cNvSpPr/>
              <p:nvPr/>
            </p:nvSpPr>
            <p:spPr>
              <a:xfrm>
                <a:off x="11073670" y="6885815"/>
                <a:ext cx="592087" cy="565174"/>
              </a:xfrm>
              <a:custGeom>
                <a:avLst/>
                <a:gdLst/>
                <a:ahLst/>
                <a:cxnLst/>
                <a:rect l="l" t="t" r="r" b="b"/>
                <a:pathLst>
                  <a:path w="592087" h="565174">
                    <a:moveTo>
                      <a:pt x="0" y="0"/>
                    </a:moveTo>
                    <a:lnTo>
                      <a:pt x="592087" y="0"/>
                    </a:lnTo>
                    <a:lnTo>
                      <a:pt x="592087" y="565174"/>
                    </a:lnTo>
                    <a:lnTo>
                      <a:pt x="0" y="565174"/>
                    </a:lnTo>
                    <a:close/>
                  </a:path>
                </a:pathLst>
              </a:custGeom>
              <a:solidFill>
                <a:srgbClr val="1088F0"/>
              </a:solidFill>
            </p:spPr>
            <p:txBody>
              <a:bodyPr/>
              <a:lstStyle/>
              <a:p>
                <a:endParaRPr lang="en-IN"/>
              </a:p>
            </p:txBody>
          </p:sp>
          <p:sp>
            <p:nvSpPr>
              <p:cNvPr id="35" name="Freeform 35"/>
              <p:cNvSpPr/>
              <p:nvPr/>
            </p:nvSpPr>
            <p:spPr>
              <a:xfrm>
                <a:off x="13842087" y="1484392"/>
                <a:ext cx="592088" cy="5966597"/>
              </a:xfrm>
              <a:custGeom>
                <a:avLst/>
                <a:gdLst/>
                <a:ahLst/>
                <a:cxnLst/>
                <a:rect l="l" t="t" r="r" b="b"/>
                <a:pathLst>
                  <a:path w="592088" h="5966597">
                    <a:moveTo>
                      <a:pt x="0" y="0"/>
                    </a:moveTo>
                    <a:lnTo>
                      <a:pt x="592088" y="0"/>
                    </a:lnTo>
                    <a:lnTo>
                      <a:pt x="592088" y="5966597"/>
                    </a:lnTo>
                    <a:lnTo>
                      <a:pt x="0" y="5966597"/>
                    </a:lnTo>
                    <a:close/>
                  </a:path>
                </a:pathLst>
              </a:custGeom>
              <a:solidFill>
                <a:srgbClr val="1088F0"/>
              </a:solidFill>
            </p:spPr>
            <p:txBody>
              <a:bodyPr/>
              <a:lstStyle/>
              <a:p>
                <a:endParaRPr lang="en-IN"/>
              </a:p>
            </p:txBody>
          </p:sp>
          <p:sp>
            <p:nvSpPr>
              <p:cNvPr id="36" name="Freeform 36"/>
              <p:cNvSpPr/>
              <p:nvPr/>
            </p:nvSpPr>
            <p:spPr>
              <a:xfrm>
                <a:off x="16610505" y="6606403"/>
                <a:ext cx="592086" cy="844586"/>
              </a:xfrm>
              <a:custGeom>
                <a:avLst/>
                <a:gdLst/>
                <a:ahLst/>
                <a:cxnLst/>
                <a:rect l="l" t="t" r="r" b="b"/>
                <a:pathLst>
                  <a:path w="592086" h="844586">
                    <a:moveTo>
                      <a:pt x="0" y="0"/>
                    </a:moveTo>
                    <a:lnTo>
                      <a:pt x="592087" y="0"/>
                    </a:lnTo>
                    <a:lnTo>
                      <a:pt x="592087" y="844586"/>
                    </a:lnTo>
                    <a:lnTo>
                      <a:pt x="0" y="844586"/>
                    </a:lnTo>
                    <a:close/>
                  </a:path>
                </a:pathLst>
              </a:custGeom>
              <a:solidFill>
                <a:srgbClr val="1088F0"/>
              </a:solidFill>
            </p:spPr>
            <p:txBody>
              <a:bodyPr/>
              <a:lstStyle/>
              <a:p>
                <a:endParaRPr lang="en-IN"/>
              </a:p>
            </p:txBody>
          </p:sp>
          <p:sp>
            <p:nvSpPr>
              <p:cNvPr id="37" name="Freeform 37"/>
              <p:cNvSpPr/>
              <p:nvPr/>
            </p:nvSpPr>
            <p:spPr>
              <a:xfrm>
                <a:off x="19378923" y="3905419"/>
                <a:ext cx="592086" cy="3545570"/>
              </a:xfrm>
              <a:custGeom>
                <a:avLst/>
                <a:gdLst/>
                <a:ahLst/>
                <a:cxnLst/>
                <a:rect l="l" t="t" r="r" b="b"/>
                <a:pathLst>
                  <a:path w="592086" h="3545570">
                    <a:moveTo>
                      <a:pt x="0" y="0"/>
                    </a:moveTo>
                    <a:lnTo>
                      <a:pt x="592086" y="0"/>
                    </a:lnTo>
                    <a:lnTo>
                      <a:pt x="592086" y="3545570"/>
                    </a:lnTo>
                    <a:lnTo>
                      <a:pt x="0" y="3545570"/>
                    </a:lnTo>
                    <a:close/>
                  </a:path>
                </a:pathLst>
              </a:custGeom>
              <a:solidFill>
                <a:srgbClr val="1088F0"/>
              </a:solidFill>
            </p:spPr>
            <p:txBody>
              <a:bodyPr/>
              <a:lstStyle/>
              <a:p>
                <a:endParaRPr lang="en-IN"/>
              </a:p>
            </p:txBody>
          </p:sp>
          <p:sp>
            <p:nvSpPr>
              <p:cNvPr id="38" name="Freeform 38"/>
              <p:cNvSpPr/>
              <p:nvPr/>
            </p:nvSpPr>
            <p:spPr>
              <a:xfrm>
                <a:off x="617487" y="6049166"/>
                <a:ext cx="592087" cy="1401823"/>
              </a:xfrm>
              <a:custGeom>
                <a:avLst/>
                <a:gdLst/>
                <a:ahLst/>
                <a:cxnLst/>
                <a:rect l="l" t="t" r="r" b="b"/>
                <a:pathLst>
                  <a:path w="592087" h="1401823">
                    <a:moveTo>
                      <a:pt x="0" y="0"/>
                    </a:moveTo>
                    <a:lnTo>
                      <a:pt x="592087" y="0"/>
                    </a:lnTo>
                    <a:lnTo>
                      <a:pt x="592087" y="1401823"/>
                    </a:lnTo>
                    <a:lnTo>
                      <a:pt x="0" y="1401823"/>
                    </a:lnTo>
                    <a:close/>
                  </a:path>
                </a:pathLst>
              </a:custGeom>
              <a:solidFill>
                <a:srgbClr val="B100E8"/>
              </a:solidFill>
            </p:spPr>
            <p:txBody>
              <a:bodyPr/>
              <a:lstStyle/>
              <a:p>
                <a:endParaRPr lang="en-IN"/>
              </a:p>
            </p:txBody>
          </p:sp>
          <p:sp>
            <p:nvSpPr>
              <p:cNvPr id="39" name="Freeform 39"/>
              <p:cNvSpPr/>
              <p:nvPr/>
            </p:nvSpPr>
            <p:spPr>
              <a:xfrm>
                <a:off x="3385905" y="1204436"/>
                <a:ext cx="592087" cy="6246554"/>
              </a:xfrm>
              <a:custGeom>
                <a:avLst/>
                <a:gdLst/>
                <a:ahLst/>
                <a:cxnLst/>
                <a:rect l="l" t="t" r="r" b="b"/>
                <a:pathLst>
                  <a:path w="592087" h="6246554">
                    <a:moveTo>
                      <a:pt x="0" y="0"/>
                    </a:moveTo>
                    <a:lnTo>
                      <a:pt x="592087" y="0"/>
                    </a:lnTo>
                    <a:lnTo>
                      <a:pt x="592087" y="6246553"/>
                    </a:lnTo>
                    <a:lnTo>
                      <a:pt x="0" y="6246553"/>
                    </a:lnTo>
                    <a:close/>
                  </a:path>
                </a:pathLst>
              </a:custGeom>
              <a:solidFill>
                <a:srgbClr val="B100E8"/>
              </a:solidFill>
            </p:spPr>
            <p:txBody>
              <a:bodyPr/>
              <a:lstStyle/>
              <a:p>
                <a:endParaRPr lang="en-IN"/>
              </a:p>
            </p:txBody>
          </p:sp>
          <p:sp>
            <p:nvSpPr>
              <p:cNvPr id="40" name="Freeform 40"/>
              <p:cNvSpPr/>
              <p:nvPr/>
            </p:nvSpPr>
            <p:spPr>
              <a:xfrm>
                <a:off x="6154322" y="4558107"/>
                <a:ext cx="592087" cy="2892883"/>
              </a:xfrm>
              <a:custGeom>
                <a:avLst/>
                <a:gdLst/>
                <a:ahLst/>
                <a:cxnLst/>
                <a:rect l="l" t="t" r="r" b="b"/>
                <a:pathLst>
                  <a:path w="592087" h="2892883">
                    <a:moveTo>
                      <a:pt x="0" y="0"/>
                    </a:moveTo>
                    <a:lnTo>
                      <a:pt x="592087" y="0"/>
                    </a:lnTo>
                    <a:lnTo>
                      <a:pt x="592087" y="2892882"/>
                    </a:lnTo>
                    <a:lnTo>
                      <a:pt x="0" y="2892882"/>
                    </a:lnTo>
                    <a:close/>
                  </a:path>
                </a:pathLst>
              </a:custGeom>
              <a:solidFill>
                <a:srgbClr val="B100E8"/>
              </a:solidFill>
            </p:spPr>
            <p:txBody>
              <a:bodyPr/>
              <a:lstStyle/>
              <a:p>
                <a:endParaRPr lang="en-IN"/>
              </a:p>
            </p:txBody>
          </p:sp>
          <p:sp>
            <p:nvSpPr>
              <p:cNvPr id="41" name="Freeform 41"/>
              <p:cNvSpPr/>
              <p:nvPr/>
            </p:nvSpPr>
            <p:spPr>
              <a:xfrm>
                <a:off x="8922740" y="6885815"/>
                <a:ext cx="592087" cy="565174"/>
              </a:xfrm>
              <a:custGeom>
                <a:avLst/>
                <a:gdLst/>
                <a:ahLst/>
                <a:cxnLst/>
                <a:rect l="l" t="t" r="r" b="b"/>
                <a:pathLst>
                  <a:path w="592087" h="565174">
                    <a:moveTo>
                      <a:pt x="0" y="0"/>
                    </a:moveTo>
                    <a:lnTo>
                      <a:pt x="592087" y="0"/>
                    </a:lnTo>
                    <a:lnTo>
                      <a:pt x="592087" y="565174"/>
                    </a:lnTo>
                    <a:lnTo>
                      <a:pt x="0" y="565174"/>
                    </a:lnTo>
                    <a:close/>
                  </a:path>
                </a:pathLst>
              </a:custGeom>
              <a:solidFill>
                <a:srgbClr val="B100E8"/>
              </a:solidFill>
            </p:spPr>
            <p:txBody>
              <a:bodyPr/>
              <a:lstStyle/>
              <a:p>
                <a:endParaRPr lang="en-IN"/>
              </a:p>
            </p:txBody>
          </p:sp>
          <p:sp>
            <p:nvSpPr>
              <p:cNvPr id="42" name="Freeform 42"/>
              <p:cNvSpPr/>
              <p:nvPr/>
            </p:nvSpPr>
            <p:spPr>
              <a:xfrm>
                <a:off x="11691157" y="7356794"/>
                <a:ext cx="592087" cy="94196"/>
              </a:xfrm>
              <a:custGeom>
                <a:avLst/>
                <a:gdLst/>
                <a:ahLst/>
                <a:cxnLst/>
                <a:rect l="l" t="t" r="r" b="b"/>
                <a:pathLst>
                  <a:path w="592087" h="94196">
                    <a:moveTo>
                      <a:pt x="0" y="0"/>
                    </a:moveTo>
                    <a:lnTo>
                      <a:pt x="592087" y="0"/>
                    </a:lnTo>
                    <a:lnTo>
                      <a:pt x="592087" y="94195"/>
                    </a:lnTo>
                    <a:lnTo>
                      <a:pt x="0" y="94195"/>
                    </a:lnTo>
                    <a:close/>
                  </a:path>
                </a:pathLst>
              </a:custGeom>
              <a:solidFill>
                <a:srgbClr val="B100E8"/>
              </a:solidFill>
            </p:spPr>
            <p:txBody>
              <a:bodyPr/>
              <a:lstStyle/>
              <a:p>
                <a:endParaRPr lang="en-IN"/>
              </a:p>
            </p:txBody>
          </p:sp>
          <p:sp>
            <p:nvSpPr>
              <p:cNvPr id="43" name="Freeform 43"/>
              <p:cNvSpPr/>
              <p:nvPr/>
            </p:nvSpPr>
            <p:spPr>
              <a:xfrm>
                <a:off x="14459575" y="925024"/>
                <a:ext cx="592086" cy="6525966"/>
              </a:xfrm>
              <a:custGeom>
                <a:avLst/>
                <a:gdLst/>
                <a:ahLst/>
                <a:cxnLst/>
                <a:rect l="l" t="t" r="r" b="b"/>
                <a:pathLst>
                  <a:path w="592086" h="6525966">
                    <a:moveTo>
                      <a:pt x="0" y="0"/>
                    </a:moveTo>
                    <a:lnTo>
                      <a:pt x="592086" y="0"/>
                    </a:lnTo>
                    <a:lnTo>
                      <a:pt x="592086" y="6525965"/>
                    </a:lnTo>
                    <a:lnTo>
                      <a:pt x="0" y="6525965"/>
                    </a:lnTo>
                    <a:close/>
                  </a:path>
                </a:pathLst>
              </a:custGeom>
              <a:solidFill>
                <a:srgbClr val="B100E8"/>
              </a:solidFill>
            </p:spPr>
            <p:txBody>
              <a:bodyPr/>
              <a:lstStyle/>
              <a:p>
                <a:endParaRPr lang="en-IN"/>
              </a:p>
            </p:txBody>
          </p:sp>
          <p:sp>
            <p:nvSpPr>
              <p:cNvPr id="44" name="Freeform 44"/>
              <p:cNvSpPr/>
              <p:nvPr/>
            </p:nvSpPr>
            <p:spPr>
              <a:xfrm>
                <a:off x="17227992" y="7075618"/>
                <a:ext cx="592088" cy="375372"/>
              </a:xfrm>
              <a:custGeom>
                <a:avLst/>
                <a:gdLst/>
                <a:ahLst/>
                <a:cxnLst/>
                <a:rect l="l" t="t" r="r" b="b"/>
                <a:pathLst>
                  <a:path w="592088" h="375372">
                    <a:moveTo>
                      <a:pt x="0" y="0"/>
                    </a:moveTo>
                    <a:lnTo>
                      <a:pt x="592088" y="0"/>
                    </a:lnTo>
                    <a:lnTo>
                      <a:pt x="592088" y="375371"/>
                    </a:lnTo>
                    <a:lnTo>
                      <a:pt x="0" y="375371"/>
                    </a:lnTo>
                    <a:close/>
                  </a:path>
                </a:pathLst>
              </a:custGeom>
              <a:solidFill>
                <a:srgbClr val="B100E8"/>
              </a:solidFill>
            </p:spPr>
            <p:txBody>
              <a:bodyPr/>
              <a:lstStyle/>
              <a:p>
                <a:endParaRPr lang="en-IN"/>
              </a:p>
            </p:txBody>
          </p:sp>
          <p:sp>
            <p:nvSpPr>
              <p:cNvPr id="45" name="Freeform 45"/>
              <p:cNvSpPr/>
              <p:nvPr/>
            </p:nvSpPr>
            <p:spPr>
              <a:xfrm>
                <a:off x="19996409" y="5584900"/>
                <a:ext cx="592088" cy="1866090"/>
              </a:xfrm>
              <a:custGeom>
                <a:avLst/>
                <a:gdLst/>
                <a:ahLst/>
                <a:cxnLst/>
                <a:rect l="l" t="t" r="r" b="b"/>
                <a:pathLst>
                  <a:path w="592088" h="1866090">
                    <a:moveTo>
                      <a:pt x="0" y="0"/>
                    </a:moveTo>
                    <a:lnTo>
                      <a:pt x="592088" y="0"/>
                    </a:lnTo>
                    <a:lnTo>
                      <a:pt x="592088" y="1866089"/>
                    </a:lnTo>
                    <a:lnTo>
                      <a:pt x="0" y="1866089"/>
                    </a:lnTo>
                    <a:close/>
                  </a:path>
                </a:pathLst>
              </a:custGeom>
              <a:solidFill>
                <a:srgbClr val="B100E8"/>
              </a:solidFill>
            </p:spPr>
            <p:txBody>
              <a:bodyPr/>
              <a:lstStyle/>
              <a:p>
                <a:endParaRPr lang="en-IN"/>
              </a:p>
            </p:txBody>
          </p:sp>
        </p:grpSp>
      </p:grpSp>
      <p:sp>
        <p:nvSpPr>
          <p:cNvPr id="47" name="Freeform 7">
            <a:extLst>
              <a:ext uri="{FF2B5EF4-FFF2-40B4-BE49-F238E27FC236}">
                <a16:creationId xmlns:a16="http://schemas.microsoft.com/office/drawing/2014/main" id="{5344B8E1-542C-B8E7-D6F5-EF456EFB49A5}"/>
              </a:ext>
            </a:extLst>
          </p:cNvPr>
          <p:cNvSpPr/>
          <p:nvPr/>
        </p:nvSpPr>
        <p:spPr>
          <a:xfrm rot="3567097">
            <a:off x="-1363121" y="8587253"/>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sp>
        <p:nvSpPr>
          <p:cNvPr id="48" name="Freeform 3">
            <a:extLst>
              <a:ext uri="{FF2B5EF4-FFF2-40B4-BE49-F238E27FC236}">
                <a16:creationId xmlns:a16="http://schemas.microsoft.com/office/drawing/2014/main" id="{6554C0D1-87EE-E58E-9109-17A8E97C57DC}"/>
              </a:ext>
            </a:extLst>
          </p:cNvPr>
          <p:cNvSpPr/>
          <p:nvPr/>
        </p:nvSpPr>
        <p:spPr>
          <a:xfrm rot="3567097">
            <a:off x="15253344" y="-1891258"/>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sp>
        <p:nvSpPr>
          <p:cNvPr id="49" name="Freeform 3">
            <a:extLst>
              <a:ext uri="{FF2B5EF4-FFF2-40B4-BE49-F238E27FC236}">
                <a16:creationId xmlns:a16="http://schemas.microsoft.com/office/drawing/2014/main" id="{6CA6184A-1103-1547-B8A7-9F01E54846D9}"/>
              </a:ext>
            </a:extLst>
          </p:cNvPr>
          <p:cNvSpPr/>
          <p:nvPr/>
        </p:nvSpPr>
        <p:spPr>
          <a:xfrm rot="3567097">
            <a:off x="-1985112" y="-2743314"/>
            <a:ext cx="5268632" cy="5150088"/>
          </a:xfrm>
          <a:custGeom>
            <a:avLst/>
            <a:gdLst/>
            <a:ahLst/>
            <a:cxnLst/>
            <a:rect l="l" t="t" r="r" b="b"/>
            <a:pathLst>
              <a:path w="5268632" h="5150088">
                <a:moveTo>
                  <a:pt x="0" y="0"/>
                </a:moveTo>
                <a:lnTo>
                  <a:pt x="5268632" y="0"/>
                </a:lnTo>
                <a:lnTo>
                  <a:pt x="5268632" y="5150088"/>
                </a:lnTo>
                <a:lnTo>
                  <a:pt x="0" y="5150088"/>
                </a:lnTo>
                <a:lnTo>
                  <a:pt x="0" y="0"/>
                </a:lnTo>
                <a:close/>
              </a:path>
            </a:pathLst>
          </a:custGeom>
          <a:blipFill>
            <a:blip r:embed="rId3"/>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Freeform 2">
            <a:extLst>
              <a:ext uri="{FF2B5EF4-FFF2-40B4-BE49-F238E27FC236}">
                <a16:creationId xmlns:a16="http://schemas.microsoft.com/office/drawing/2014/main" id="{FEE04C34-5E4A-BC99-2916-623C001B44E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grpSp>
        <p:nvGrpSpPr>
          <p:cNvPr id="3" name="Group 3"/>
          <p:cNvGrpSpPr/>
          <p:nvPr/>
        </p:nvGrpSpPr>
        <p:grpSpPr>
          <a:xfrm>
            <a:off x="0" y="4718566"/>
            <a:ext cx="18288000" cy="6124395"/>
            <a:chOff x="0" y="0"/>
            <a:chExt cx="4816593" cy="1613009"/>
          </a:xfrm>
        </p:grpSpPr>
        <p:sp>
          <p:nvSpPr>
            <p:cNvPr id="4" name="Freeform 4"/>
            <p:cNvSpPr/>
            <p:nvPr/>
          </p:nvSpPr>
          <p:spPr>
            <a:xfrm>
              <a:off x="0" y="0"/>
              <a:ext cx="4816592" cy="1613009"/>
            </a:xfrm>
            <a:custGeom>
              <a:avLst/>
              <a:gdLst/>
              <a:ahLst/>
              <a:cxnLst/>
              <a:rect l="l" t="t" r="r" b="b"/>
              <a:pathLst>
                <a:path w="4816592" h="1613009">
                  <a:moveTo>
                    <a:pt x="0" y="0"/>
                  </a:moveTo>
                  <a:lnTo>
                    <a:pt x="4816592" y="0"/>
                  </a:lnTo>
                  <a:lnTo>
                    <a:pt x="4816592" y="1613009"/>
                  </a:lnTo>
                  <a:lnTo>
                    <a:pt x="0" y="1613009"/>
                  </a:lnTo>
                  <a:close/>
                </a:path>
              </a:pathLst>
            </a:custGeom>
            <a:solidFill>
              <a:srgbClr val="60259E"/>
            </a:solidFill>
          </p:spPr>
          <p:txBody>
            <a:bodyPr/>
            <a:lstStyle/>
            <a:p>
              <a:endParaRPr lang="en-IN"/>
            </a:p>
          </p:txBody>
        </p:sp>
        <p:sp>
          <p:nvSpPr>
            <p:cNvPr id="5" name="TextBox 5"/>
            <p:cNvSpPr txBox="1"/>
            <p:nvPr/>
          </p:nvSpPr>
          <p:spPr>
            <a:xfrm>
              <a:off x="0" y="-9525"/>
              <a:ext cx="4816593" cy="1622534"/>
            </a:xfrm>
            <a:prstGeom prst="rect">
              <a:avLst/>
            </a:prstGeom>
          </p:spPr>
          <p:txBody>
            <a:bodyPr lIns="50800" tIns="50800" rIns="50800" bIns="50800" rtlCol="0" anchor="ctr"/>
            <a:lstStyle/>
            <a:p>
              <a:pPr algn="ctr">
                <a:lnSpc>
                  <a:spcPts val="3131"/>
                </a:lnSpc>
              </a:pPr>
              <a:endParaRPr/>
            </a:p>
          </p:txBody>
        </p:sp>
      </p:grpSp>
      <p:grpSp>
        <p:nvGrpSpPr>
          <p:cNvPr id="6" name="Group 6"/>
          <p:cNvGrpSpPr>
            <a:grpSpLocks noChangeAspect="1"/>
          </p:cNvGrpSpPr>
          <p:nvPr/>
        </p:nvGrpSpPr>
        <p:grpSpPr>
          <a:xfrm>
            <a:off x="1344666" y="3509328"/>
            <a:ext cx="2878546" cy="2878546"/>
            <a:chOff x="0" y="0"/>
            <a:chExt cx="6350000" cy="6350000"/>
          </a:xfrm>
        </p:grpSpPr>
        <p:sp>
          <p:nvSpPr>
            <p:cNvPr id="7" name="Freeform 7"/>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3"/>
              <a:stretch>
                <a:fillRect t="-230" b="-230"/>
              </a:stretch>
            </a:blipFill>
          </p:spPr>
          <p:txBody>
            <a:bodyPr/>
            <a:lstStyle/>
            <a:p>
              <a:endParaRPr lang="en-IN"/>
            </a:p>
          </p:txBody>
        </p:sp>
        <p:sp>
          <p:nvSpPr>
            <p:cNvPr id="8" name="Freeform 8"/>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5A2EA5"/>
            </a:solidFill>
          </p:spPr>
          <p:txBody>
            <a:bodyPr/>
            <a:lstStyle/>
            <a:p>
              <a:endParaRPr lang="en-IN"/>
            </a:p>
          </p:txBody>
        </p:sp>
      </p:grpSp>
      <p:sp>
        <p:nvSpPr>
          <p:cNvPr id="9" name="AutoShape 9"/>
          <p:cNvSpPr/>
          <p:nvPr/>
        </p:nvSpPr>
        <p:spPr>
          <a:xfrm>
            <a:off x="4822223" y="5143500"/>
            <a:ext cx="0" cy="3893203"/>
          </a:xfrm>
          <a:prstGeom prst="line">
            <a:avLst/>
          </a:prstGeom>
          <a:ln w="76200" cap="rnd">
            <a:solidFill>
              <a:srgbClr val="04001E"/>
            </a:solidFill>
            <a:prstDash val="solid"/>
            <a:headEnd type="none" w="sm" len="sm"/>
            <a:tailEnd type="none" w="sm" len="sm"/>
          </a:ln>
        </p:spPr>
        <p:txBody>
          <a:bodyPr/>
          <a:lstStyle/>
          <a:p>
            <a:endParaRPr lang="en-IN"/>
          </a:p>
        </p:txBody>
      </p:sp>
      <p:grpSp>
        <p:nvGrpSpPr>
          <p:cNvPr id="10" name="Group 10"/>
          <p:cNvGrpSpPr>
            <a:grpSpLocks noChangeAspect="1"/>
          </p:cNvGrpSpPr>
          <p:nvPr/>
        </p:nvGrpSpPr>
        <p:grpSpPr>
          <a:xfrm>
            <a:off x="5587406" y="3509328"/>
            <a:ext cx="2878546" cy="2878546"/>
            <a:chOff x="0" y="0"/>
            <a:chExt cx="6350000" cy="6350000"/>
          </a:xfrm>
        </p:grpSpPr>
        <p:sp>
          <p:nvSpPr>
            <p:cNvPr id="11" name="Freeform 11"/>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4"/>
              <a:stretch>
                <a:fillRect l="-38719" r="-61239"/>
              </a:stretch>
            </a:blipFill>
          </p:spPr>
          <p:txBody>
            <a:bodyPr/>
            <a:lstStyle/>
            <a:p>
              <a:endParaRPr lang="en-IN"/>
            </a:p>
          </p:txBody>
        </p:sp>
        <p:sp>
          <p:nvSpPr>
            <p:cNvPr id="12" name="Freeform 12"/>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5A2EA5"/>
            </a:solidFill>
          </p:spPr>
          <p:txBody>
            <a:bodyPr/>
            <a:lstStyle/>
            <a:p>
              <a:endParaRPr lang="en-IN"/>
            </a:p>
          </p:txBody>
        </p:sp>
      </p:grpSp>
      <p:sp>
        <p:nvSpPr>
          <p:cNvPr id="13" name="AutoShape 13"/>
          <p:cNvSpPr/>
          <p:nvPr/>
        </p:nvSpPr>
        <p:spPr>
          <a:xfrm>
            <a:off x="9220333" y="5143500"/>
            <a:ext cx="0" cy="3893203"/>
          </a:xfrm>
          <a:prstGeom prst="line">
            <a:avLst/>
          </a:prstGeom>
          <a:ln w="76200" cap="rnd">
            <a:solidFill>
              <a:srgbClr val="04001E"/>
            </a:solidFill>
            <a:prstDash val="solid"/>
            <a:headEnd type="none" w="sm" len="sm"/>
            <a:tailEnd type="none" w="sm" len="sm"/>
          </a:ln>
        </p:spPr>
        <p:txBody>
          <a:bodyPr/>
          <a:lstStyle/>
          <a:p>
            <a:endParaRPr lang="en-IN"/>
          </a:p>
        </p:txBody>
      </p:sp>
      <p:grpSp>
        <p:nvGrpSpPr>
          <p:cNvPr id="14" name="Group 14"/>
          <p:cNvGrpSpPr>
            <a:grpSpLocks noChangeAspect="1"/>
          </p:cNvGrpSpPr>
          <p:nvPr/>
        </p:nvGrpSpPr>
        <p:grpSpPr>
          <a:xfrm>
            <a:off x="9972808" y="3358254"/>
            <a:ext cx="2878546" cy="2878546"/>
            <a:chOff x="0" y="0"/>
            <a:chExt cx="6350000" cy="6350000"/>
          </a:xfrm>
        </p:grpSpPr>
        <p:sp>
          <p:nvSpPr>
            <p:cNvPr id="15" name="Freeform 15"/>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5"/>
              <a:stretch>
                <a:fillRect t="-3373" b="-27775"/>
              </a:stretch>
            </a:blipFill>
          </p:spPr>
          <p:txBody>
            <a:bodyPr/>
            <a:lstStyle/>
            <a:p>
              <a:endParaRPr lang="en-IN"/>
            </a:p>
          </p:txBody>
        </p:sp>
        <p:sp>
          <p:nvSpPr>
            <p:cNvPr id="16" name="Freeform 16"/>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5A2EA5"/>
            </a:solidFill>
          </p:spPr>
          <p:txBody>
            <a:bodyPr/>
            <a:lstStyle/>
            <a:p>
              <a:endParaRPr lang="en-IN"/>
            </a:p>
          </p:txBody>
        </p:sp>
      </p:grpSp>
      <p:sp>
        <p:nvSpPr>
          <p:cNvPr id="17" name="AutoShape 17"/>
          <p:cNvSpPr/>
          <p:nvPr/>
        </p:nvSpPr>
        <p:spPr>
          <a:xfrm>
            <a:off x="13464425" y="5143500"/>
            <a:ext cx="0" cy="3893203"/>
          </a:xfrm>
          <a:prstGeom prst="line">
            <a:avLst/>
          </a:prstGeom>
          <a:ln w="76200" cap="rnd">
            <a:solidFill>
              <a:srgbClr val="04001E"/>
            </a:solidFill>
            <a:prstDash val="solid"/>
            <a:headEnd type="none" w="sm" len="sm"/>
            <a:tailEnd type="none" w="sm" len="sm"/>
          </a:ln>
        </p:spPr>
        <p:txBody>
          <a:bodyPr/>
          <a:lstStyle/>
          <a:p>
            <a:endParaRPr lang="en-IN"/>
          </a:p>
        </p:txBody>
      </p:sp>
      <p:grpSp>
        <p:nvGrpSpPr>
          <p:cNvPr id="18" name="Group 18"/>
          <p:cNvGrpSpPr>
            <a:grpSpLocks noChangeAspect="1"/>
          </p:cNvGrpSpPr>
          <p:nvPr/>
        </p:nvGrpSpPr>
        <p:grpSpPr>
          <a:xfrm>
            <a:off x="14229608" y="3509328"/>
            <a:ext cx="2878546" cy="2878546"/>
            <a:chOff x="0" y="0"/>
            <a:chExt cx="6350000" cy="6350000"/>
          </a:xfrm>
        </p:grpSpPr>
        <p:sp>
          <p:nvSpPr>
            <p:cNvPr id="19" name="Freeform 19"/>
            <p:cNvSpPr/>
            <p:nvPr/>
          </p:nvSpPr>
          <p:spPr>
            <a:xfrm>
              <a:off x="88900" y="88900"/>
              <a:ext cx="6172200" cy="6172200"/>
            </a:xfrm>
            <a:custGeom>
              <a:avLst/>
              <a:gdLst/>
              <a:ahLst/>
              <a:cxnLst/>
              <a:rect l="l" t="t" r="r" b="b"/>
              <a:pathLst>
                <a:path w="6172200" h="6172200">
                  <a:moveTo>
                    <a:pt x="6172200" y="5864860"/>
                  </a:moveTo>
                  <a:cubicBezTo>
                    <a:pt x="6172200" y="6033770"/>
                    <a:pt x="6035040" y="6170930"/>
                    <a:pt x="5866130" y="6170930"/>
                  </a:cubicBezTo>
                  <a:lnTo>
                    <a:pt x="307340" y="6170930"/>
                  </a:lnTo>
                  <a:cubicBezTo>
                    <a:pt x="137160" y="6172200"/>
                    <a:pt x="0" y="6035040"/>
                    <a:pt x="0" y="5864860"/>
                  </a:cubicBezTo>
                  <a:lnTo>
                    <a:pt x="0" y="307340"/>
                  </a:lnTo>
                  <a:cubicBezTo>
                    <a:pt x="0" y="137160"/>
                    <a:pt x="137160" y="0"/>
                    <a:pt x="307340" y="0"/>
                  </a:cubicBezTo>
                  <a:lnTo>
                    <a:pt x="5866130" y="0"/>
                  </a:lnTo>
                  <a:cubicBezTo>
                    <a:pt x="6035040" y="0"/>
                    <a:pt x="6172200" y="137160"/>
                    <a:pt x="6172200" y="307340"/>
                  </a:cubicBezTo>
                  <a:lnTo>
                    <a:pt x="6172200" y="5864860"/>
                  </a:lnTo>
                  <a:close/>
                </a:path>
              </a:pathLst>
            </a:custGeom>
            <a:blipFill>
              <a:blip r:embed="rId6"/>
              <a:stretch>
                <a:fillRect l="-150851" r="-150851"/>
              </a:stretch>
            </a:blipFill>
          </p:spPr>
          <p:txBody>
            <a:bodyPr/>
            <a:lstStyle/>
            <a:p>
              <a:endParaRPr lang="en-IN"/>
            </a:p>
          </p:txBody>
        </p:sp>
        <p:sp>
          <p:nvSpPr>
            <p:cNvPr id="20" name="Freeform 20"/>
            <p:cNvSpPr/>
            <p:nvPr/>
          </p:nvSpPr>
          <p:spPr>
            <a:xfrm>
              <a:off x="0" y="0"/>
              <a:ext cx="6350000" cy="6350000"/>
            </a:xfrm>
            <a:custGeom>
              <a:avLst/>
              <a:gdLst/>
              <a:ahLst/>
              <a:cxnLst/>
              <a:rect l="l" t="t" r="r" b="b"/>
              <a:pathLst>
                <a:path w="6350000" h="6350000">
                  <a:moveTo>
                    <a:pt x="5953760" y="6350000"/>
                  </a:moveTo>
                  <a:lnTo>
                    <a:pt x="396240" y="6350000"/>
                  </a:lnTo>
                  <a:cubicBezTo>
                    <a:pt x="177800" y="6350000"/>
                    <a:pt x="0" y="6172200"/>
                    <a:pt x="0" y="5953760"/>
                  </a:cubicBezTo>
                  <a:lnTo>
                    <a:pt x="0" y="396240"/>
                  </a:lnTo>
                  <a:cubicBezTo>
                    <a:pt x="0" y="177800"/>
                    <a:pt x="177800" y="0"/>
                    <a:pt x="396240" y="0"/>
                  </a:cubicBezTo>
                  <a:lnTo>
                    <a:pt x="5955030" y="0"/>
                  </a:lnTo>
                  <a:cubicBezTo>
                    <a:pt x="6172200" y="0"/>
                    <a:pt x="6350000" y="177800"/>
                    <a:pt x="6350000" y="396240"/>
                  </a:cubicBezTo>
                  <a:lnTo>
                    <a:pt x="6350000" y="5955030"/>
                  </a:lnTo>
                  <a:cubicBezTo>
                    <a:pt x="6350000" y="6172200"/>
                    <a:pt x="6172200" y="6350000"/>
                    <a:pt x="5953760" y="6350000"/>
                  </a:cubicBezTo>
                  <a:close/>
                  <a:moveTo>
                    <a:pt x="396240" y="179070"/>
                  </a:moveTo>
                  <a:cubicBezTo>
                    <a:pt x="276860" y="179070"/>
                    <a:pt x="179070" y="276860"/>
                    <a:pt x="179070" y="396240"/>
                  </a:cubicBezTo>
                  <a:lnTo>
                    <a:pt x="179070" y="5955030"/>
                  </a:lnTo>
                  <a:cubicBezTo>
                    <a:pt x="179070" y="6074410"/>
                    <a:pt x="276860" y="6172200"/>
                    <a:pt x="396240" y="6172200"/>
                  </a:cubicBezTo>
                  <a:lnTo>
                    <a:pt x="5955030" y="6172200"/>
                  </a:lnTo>
                  <a:cubicBezTo>
                    <a:pt x="6074410" y="6172200"/>
                    <a:pt x="6172200" y="6074410"/>
                    <a:pt x="6172200" y="5955030"/>
                  </a:cubicBezTo>
                  <a:lnTo>
                    <a:pt x="6172200" y="396240"/>
                  </a:lnTo>
                  <a:cubicBezTo>
                    <a:pt x="6172200" y="276860"/>
                    <a:pt x="6074410" y="179070"/>
                    <a:pt x="5955030" y="179070"/>
                  </a:cubicBezTo>
                  <a:lnTo>
                    <a:pt x="396240" y="179070"/>
                  </a:lnTo>
                  <a:close/>
                </a:path>
              </a:pathLst>
            </a:custGeom>
            <a:solidFill>
              <a:srgbClr val="5A2EA5"/>
            </a:solidFill>
          </p:spPr>
          <p:txBody>
            <a:bodyPr/>
            <a:lstStyle/>
            <a:p>
              <a:endParaRPr lang="en-IN"/>
            </a:p>
          </p:txBody>
        </p:sp>
      </p:grpSp>
      <p:sp>
        <p:nvSpPr>
          <p:cNvPr id="21" name="TextBox 21"/>
          <p:cNvSpPr txBox="1"/>
          <p:nvPr/>
        </p:nvSpPr>
        <p:spPr>
          <a:xfrm>
            <a:off x="3702221" y="1357120"/>
            <a:ext cx="10883558" cy="1040285"/>
          </a:xfrm>
          <a:prstGeom prst="rect">
            <a:avLst/>
          </a:prstGeom>
        </p:spPr>
        <p:txBody>
          <a:bodyPr lIns="0" tIns="0" rIns="0" bIns="0" rtlCol="0" anchor="t">
            <a:spAutoFit/>
          </a:bodyPr>
          <a:lstStyle/>
          <a:p>
            <a:pPr marL="0" lvl="0" indent="0" algn="ctr">
              <a:lnSpc>
                <a:spcPts val="7981"/>
              </a:lnSpc>
              <a:spcBef>
                <a:spcPct val="0"/>
              </a:spcBef>
            </a:pPr>
            <a:r>
              <a:rPr lang="en-US" sz="8000" dirty="0">
                <a:solidFill>
                  <a:srgbClr val="048AFF"/>
                </a:solidFill>
                <a:latin typeface="+mj-lt"/>
              </a:rPr>
              <a:t>FUTURE SCOPE</a:t>
            </a:r>
          </a:p>
        </p:txBody>
      </p:sp>
      <p:sp>
        <p:nvSpPr>
          <p:cNvPr id="22" name="TextBox 22"/>
          <p:cNvSpPr txBox="1"/>
          <p:nvPr/>
        </p:nvSpPr>
        <p:spPr>
          <a:xfrm>
            <a:off x="734607" y="6476141"/>
            <a:ext cx="4049516" cy="1158843"/>
          </a:xfrm>
          <a:prstGeom prst="rect">
            <a:avLst/>
          </a:prstGeom>
        </p:spPr>
        <p:txBody>
          <a:bodyPr lIns="0" tIns="0" rIns="0" bIns="0" rtlCol="0" anchor="t">
            <a:spAutoFit/>
          </a:bodyPr>
          <a:lstStyle/>
          <a:p>
            <a:pPr algn="ctr">
              <a:lnSpc>
                <a:spcPts val="4480"/>
              </a:lnSpc>
            </a:pPr>
            <a:r>
              <a:rPr lang="en-US" sz="3200" b="1" dirty="0">
                <a:solidFill>
                  <a:srgbClr val="000000"/>
                </a:solidFill>
              </a:rPr>
              <a:t>Adaptive vehicle control</a:t>
            </a:r>
          </a:p>
        </p:txBody>
      </p:sp>
      <p:sp>
        <p:nvSpPr>
          <p:cNvPr id="23" name="TextBox 23"/>
          <p:cNvSpPr txBox="1"/>
          <p:nvPr/>
        </p:nvSpPr>
        <p:spPr>
          <a:xfrm>
            <a:off x="4996519" y="6466616"/>
            <a:ext cx="4090713" cy="1144031"/>
          </a:xfrm>
          <a:prstGeom prst="rect">
            <a:avLst/>
          </a:prstGeom>
        </p:spPr>
        <p:txBody>
          <a:bodyPr wrap="square" lIns="0" tIns="0" rIns="0" bIns="0" rtlCol="0" anchor="t">
            <a:spAutoFit/>
          </a:bodyPr>
          <a:lstStyle/>
          <a:p>
            <a:pPr algn="ctr">
              <a:lnSpc>
                <a:spcPts val="4620"/>
              </a:lnSpc>
            </a:pPr>
            <a:r>
              <a:rPr lang="en-US" sz="3300" b="1" dirty="0">
                <a:solidFill>
                  <a:srgbClr val="000000"/>
                </a:solidFill>
                <a:latin typeface="+mj-lt"/>
              </a:rPr>
              <a:t>Integration with autonomous driving</a:t>
            </a:r>
          </a:p>
        </p:txBody>
      </p:sp>
      <p:sp>
        <p:nvSpPr>
          <p:cNvPr id="24" name="TextBox 24"/>
          <p:cNvSpPr txBox="1"/>
          <p:nvPr/>
        </p:nvSpPr>
        <p:spPr>
          <a:xfrm>
            <a:off x="9464314" y="6466616"/>
            <a:ext cx="3942961" cy="1144031"/>
          </a:xfrm>
          <a:prstGeom prst="rect">
            <a:avLst/>
          </a:prstGeom>
        </p:spPr>
        <p:txBody>
          <a:bodyPr wrap="square" lIns="0" tIns="0" rIns="0" bIns="0" rtlCol="0" anchor="t">
            <a:spAutoFit/>
          </a:bodyPr>
          <a:lstStyle/>
          <a:p>
            <a:pPr algn="ctr">
              <a:lnSpc>
                <a:spcPts val="4620"/>
              </a:lnSpc>
            </a:pPr>
            <a:r>
              <a:rPr lang="en-US" sz="3300" b="1" dirty="0">
                <a:solidFill>
                  <a:srgbClr val="000000"/>
                </a:solidFill>
                <a:latin typeface="+mj-lt"/>
              </a:rPr>
              <a:t>Public safety and security </a:t>
            </a:r>
          </a:p>
        </p:txBody>
      </p:sp>
      <p:sp>
        <p:nvSpPr>
          <p:cNvPr id="25" name="TextBox 25"/>
          <p:cNvSpPr txBox="1"/>
          <p:nvPr/>
        </p:nvSpPr>
        <p:spPr>
          <a:xfrm>
            <a:off x="13651255" y="6483546"/>
            <a:ext cx="4127067" cy="1144031"/>
          </a:xfrm>
          <a:prstGeom prst="rect">
            <a:avLst/>
          </a:prstGeom>
        </p:spPr>
        <p:txBody>
          <a:bodyPr wrap="square" lIns="0" tIns="0" rIns="0" bIns="0" rtlCol="0" anchor="t">
            <a:spAutoFit/>
          </a:bodyPr>
          <a:lstStyle/>
          <a:p>
            <a:pPr algn="ctr">
              <a:lnSpc>
                <a:spcPts val="4620"/>
              </a:lnSpc>
            </a:pPr>
            <a:r>
              <a:rPr lang="en-US" sz="3300" b="1" dirty="0">
                <a:solidFill>
                  <a:srgbClr val="000000"/>
                </a:solidFill>
                <a:latin typeface="+mj-lt"/>
              </a:rPr>
              <a:t>Sustainable manufacturing</a:t>
            </a:r>
          </a:p>
        </p:txBody>
      </p:sp>
      <p:sp>
        <p:nvSpPr>
          <p:cNvPr id="27" name="Freeform 8">
            <a:extLst>
              <a:ext uri="{FF2B5EF4-FFF2-40B4-BE49-F238E27FC236}">
                <a16:creationId xmlns:a16="http://schemas.microsoft.com/office/drawing/2014/main" id="{81C44033-B06D-8B99-0D01-B834351D20D5}"/>
              </a:ext>
            </a:extLst>
          </p:cNvPr>
          <p:cNvSpPr/>
          <p:nvPr/>
        </p:nvSpPr>
        <p:spPr>
          <a:xfrm rot="1362591">
            <a:off x="-1528811" y="-2042318"/>
            <a:ext cx="4526834" cy="3993312"/>
          </a:xfrm>
          <a:custGeom>
            <a:avLst/>
            <a:gdLst/>
            <a:ahLst/>
            <a:cxnLst/>
            <a:rect l="l" t="t" r="r" b="b"/>
            <a:pathLst>
              <a:path w="1326434" h="1324776">
                <a:moveTo>
                  <a:pt x="0" y="0"/>
                </a:moveTo>
                <a:lnTo>
                  <a:pt x="1326434" y="0"/>
                </a:lnTo>
                <a:lnTo>
                  <a:pt x="1326434" y="1324776"/>
                </a:lnTo>
                <a:lnTo>
                  <a:pt x="0" y="1324776"/>
                </a:lnTo>
                <a:lnTo>
                  <a:pt x="0" y="0"/>
                </a:lnTo>
                <a:close/>
              </a:path>
            </a:pathLst>
          </a:custGeom>
          <a:blipFill>
            <a:blip r:embed="rId7"/>
            <a:stretch>
              <a:fillRect/>
            </a:stretch>
          </a:blipFill>
        </p:spPr>
        <p:txBody>
          <a:bodyPr/>
          <a:lstStyle/>
          <a:p>
            <a:endParaRPr lang="en-IN"/>
          </a:p>
        </p:txBody>
      </p:sp>
      <p:sp>
        <p:nvSpPr>
          <p:cNvPr id="30" name="Freeform 5">
            <a:extLst>
              <a:ext uri="{FF2B5EF4-FFF2-40B4-BE49-F238E27FC236}">
                <a16:creationId xmlns:a16="http://schemas.microsoft.com/office/drawing/2014/main" id="{508DF6C6-1ADF-1799-0C8F-5A8D2E46A560}"/>
              </a:ext>
            </a:extLst>
          </p:cNvPr>
          <p:cNvSpPr/>
          <p:nvPr/>
        </p:nvSpPr>
        <p:spPr>
          <a:xfrm>
            <a:off x="15392400" y="-1459088"/>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alphaModFix amt="67000"/>
              <a:extLst>
                <a:ext uri="{96DAC541-7B7A-43D3-8B79-37D633B846F1}">
                  <asvg:svgBlip xmlns:asvg="http://schemas.microsoft.com/office/drawing/2016/SVG/main" r:embed="rId9"/>
                </a:ext>
              </a:extLst>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2">
            <a:extLst>
              <a:ext uri="{FF2B5EF4-FFF2-40B4-BE49-F238E27FC236}">
                <a16:creationId xmlns:a16="http://schemas.microsoft.com/office/drawing/2014/main" id="{06C2B432-93EB-9D31-DD2A-832F78768A35}"/>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6001244">
            <a:off x="10917706" y="7049713"/>
            <a:ext cx="14283863" cy="12962606"/>
          </a:xfrm>
          <a:custGeom>
            <a:avLst/>
            <a:gdLst/>
            <a:ahLst/>
            <a:cxnLst/>
            <a:rect l="l" t="t" r="r" b="b"/>
            <a:pathLst>
              <a:path w="14283863" h="12962606">
                <a:moveTo>
                  <a:pt x="0" y="0"/>
                </a:moveTo>
                <a:lnTo>
                  <a:pt x="14283863" y="0"/>
                </a:lnTo>
                <a:lnTo>
                  <a:pt x="14283863" y="12962606"/>
                </a:lnTo>
                <a:lnTo>
                  <a:pt x="0" y="12962606"/>
                </a:lnTo>
                <a:lnTo>
                  <a:pt x="0" y="0"/>
                </a:lnTo>
                <a:close/>
              </a:path>
            </a:pathLst>
          </a:custGeom>
          <a:blipFill>
            <a:blip r:embed="rId3"/>
            <a:stretch>
              <a:fillRect/>
            </a:stretch>
          </a:blipFill>
        </p:spPr>
        <p:txBody>
          <a:bodyPr/>
          <a:lstStyle/>
          <a:p>
            <a:endParaRPr lang="en-IN"/>
          </a:p>
        </p:txBody>
      </p:sp>
      <p:sp>
        <p:nvSpPr>
          <p:cNvPr id="4" name="Freeform 4"/>
          <p:cNvSpPr/>
          <p:nvPr/>
        </p:nvSpPr>
        <p:spPr>
          <a:xfrm rot="1084654">
            <a:off x="-6628924" y="-8283079"/>
            <a:ext cx="12596877" cy="11431666"/>
          </a:xfrm>
          <a:custGeom>
            <a:avLst/>
            <a:gdLst/>
            <a:ahLst/>
            <a:cxnLst/>
            <a:rect l="l" t="t" r="r" b="b"/>
            <a:pathLst>
              <a:path w="12596877" h="11431666">
                <a:moveTo>
                  <a:pt x="0" y="0"/>
                </a:moveTo>
                <a:lnTo>
                  <a:pt x="12596877" y="0"/>
                </a:lnTo>
                <a:lnTo>
                  <a:pt x="12596877" y="11431667"/>
                </a:lnTo>
                <a:lnTo>
                  <a:pt x="0" y="11431667"/>
                </a:lnTo>
                <a:lnTo>
                  <a:pt x="0" y="0"/>
                </a:lnTo>
                <a:close/>
              </a:path>
            </a:pathLst>
          </a:custGeom>
          <a:blipFill>
            <a:blip r:embed="rId3"/>
            <a:stretch>
              <a:fillRect/>
            </a:stretch>
          </a:blipFill>
        </p:spPr>
        <p:txBody>
          <a:bodyPr/>
          <a:lstStyle/>
          <a:p>
            <a:endParaRPr lang="en-IN"/>
          </a:p>
        </p:txBody>
      </p:sp>
      <p:sp>
        <p:nvSpPr>
          <p:cNvPr id="5" name="Freeform 5"/>
          <p:cNvSpPr/>
          <p:nvPr/>
        </p:nvSpPr>
        <p:spPr>
          <a:xfrm>
            <a:off x="14545481" y="-693771"/>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6" name="TextBox 6"/>
          <p:cNvSpPr txBox="1"/>
          <p:nvPr/>
        </p:nvSpPr>
        <p:spPr>
          <a:xfrm>
            <a:off x="3458731" y="4375039"/>
            <a:ext cx="11370537" cy="1436291"/>
          </a:xfrm>
          <a:prstGeom prst="rect">
            <a:avLst/>
          </a:prstGeom>
        </p:spPr>
        <p:txBody>
          <a:bodyPr lIns="0" tIns="0" rIns="0" bIns="0" rtlCol="0" anchor="t">
            <a:spAutoFit/>
          </a:bodyPr>
          <a:lstStyle/>
          <a:p>
            <a:pPr algn="ctr">
              <a:lnSpc>
                <a:spcPts val="11242"/>
              </a:lnSpc>
            </a:pPr>
            <a:r>
              <a:rPr lang="en-US" sz="9600" dirty="0">
                <a:solidFill>
                  <a:srgbClr val="048AFF"/>
                </a:solidFill>
                <a:latin typeface="+mj-lt"/>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rot="2223819">
            <a:off x="-4362405" y="-3166113"/>
            <a:ext cx="7763334" cy="6332224"/>
          </a:xfrm>
          <a:custGeom>
            <a:avLst/>
            <a:gdLst/>
            <a:ahLst/>
            <a:cxnLst/>
            <a:rect l="l" t="t" r="r" b="b"/>
            <a:pathLst>
              <a:path w="9665112" h="8771089">
                <a:moveTo>
                  <a:pt x="0" y="0"/>
                </a:moveTo>
                <a:lnTo>
                  <a:pt x="9665112" y="0"/>
                </a:lnTo>
                <a:lnTo>
                  <a:pt x="9665112" y="8771090"/>
                </a:lnTo>
                <a:lnTo>
                  <a:pt x="0" y="8771090"/>
                </a:lnTo>
                <a:lnTo>
                  <a:pt x="0" y="0"/>
                </a:lnTo>
                <a:close/>
              </a:path>
            </a:pathLst>
          </a:custGeom>
          <a:blipFill>
            <a:blip r:embed="rId3"/>
            <a:stretch>
              <a:fillRect/>
            </a:stretch>
          </a:blipFill>
        </p:spPr>
        <p:txBody>
          <a:bodyPr/>
          <a:lstStyle/>
          <a:p>
            <a:endParaRPr lang="en-IN" dirty="0"/>
          </a:p>
        </p:txBody>
      </p:sp>
      <p:sp>
        <p:nvSpPr>
          <p:cNvPr id="7" name="TextBox 7"/>
          <p:cNvSpPr txBox="1"/>
          <p:nvPr/>
        </p:nvSpPr>
        <p:spPr>
          <a:xfrm>
            <a:off x="3021571" y="823634"/>
            <a:ext cx="11623279" cy="1401438"/>
          </a:xfrm>
          <a:prstGeom prst="rect">
            <a:avLst/>
          </a:prstGeom>
        </p:spPr>
        <p:txBody>
          <a:bodyPr lIns="0" tIns="0" rIns="0" bIns="0" rtlCol="0" anchor="t">
            <a:spAutoFit/>
          </a:bodyPr>
          <a:lstStyle/>
          <a:p>
            <a:pPr algn="ctr">
              <a:lnSpc>
                <a:spcPts val="11480"/>
              </a:lnSpc>
            </a:pPr>
            <a:r>
              <a:rPr lang="en-US" sz="8200" dirty="0">
                <a:solidFill>
                  <a:srgbClr val="38B6FF"/>
                </a:solidFill>
                <a:latin typeface="Calibri" panose="020F0502020204030204" pitchFamily="34" charset="0"/>
                <a:ea typeface="Calibri" panose="020F0502020204030204" pitchFamily="34" charset="0"/>
                <a:cs typeface="Calibri" panose="020F0502020204030204" pitchFamily="34" charset="0"/>
              </a:rPr>
              <a:t>PROBLEM STATEMENT</a:t>
            </a:r>
          </a:p>
        </p:txBody>
      </p:sp>
      <p:sp>
        <p:nvSpPr>
          <p:cNvPr id="8" name="TextBox 8"/>
          <p:cNvSpPr txBox="1"/>
          <p:nvPr/>
        </p:nvSpPr>
        <p:spPr>
          <a:xfrm>
            <a:off x="3021571" y="3155992"/>
            <a:ext cx="13627679" cy="3103350"/>
          </a:xfrm>
          <a:prstGeom prst="rect">
            <a:avLst/>
          </a:prstGeom>
        </p:spPr>
        <p:txBody>
          <a:bodyPr lIns="0" tIns="0" rIns="0" bIns="0" rtlCol="0" anchor="t">
            <a:spAutoFit/>
          </a:bodyPr>
          <a:lstStyle/>
          <a:p>
            <a:pPr>
              <a:lnSpc>
                <a:spcPts val="4905"/>
              </a:lnSpc>
            </a:pPr>
            <a:r>
              <a:rPr lang="en-US" sz="350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In this advanced round, we call upon the first round winners and other top participants to develop an even more advanced technology that can swiftly and precisely detect driver drowsiness or unease. The aim remains the creation of a system that can be integrated into vehicles for a substantial enhancement in road safety.</a:t>
            </a:r>
          </a:p>
        </p:txBody>
      </p:sp>
      <p:sp>
        <p:nvSpPr>
          <p:cNvPr id="9" name="Freeform 6">
            <a:extLst>
              <a:ext uri="{FF2B5EF4-FFF2-40B4-BE49-F238E27FC236}">
                <a16:creationId xmlns:a16="http://schemas.microsoft.com/office/drawing/2014/main" id="{126C0D8B-B5E5-E653-DD72-FF498ADE8448}"/>
              </a:ext>
            </a:extLst>
          </p:cNvPr>
          <p:cNvSpPr/>
          <p:nvPr/>
        </p:nvSpPr>
        <p:spPr>
          <a:xfrm rot="13405167">
            <a:off x="15156387" y="-2352562"/>
            <a:ext cx="5020066" cy="5020066"/>
          </a:xfrm>
          <a:custGeom>
            <a:avLst/>
            <a:gdLst/>
            <a:ahLst/>
            <a:cxnLst/>
            <a:rect l="l" t="t" r="r" b="b"/>
            <a:pathLst>
              <a:path w="5020066" h="5020066">
                <a:moveTo>
                  <a:pt x="0" y="0"/>
                </a:moveTo>
                <a:lnTo>
                  <a:pt x="5020067" y="0"/>
                </a:lnTo>
                <a:lnTo>
                  <a:pt x="5020067" y="5020066"/>
                </a:lnTo>
                <a:lnTo>
                  <a:pt x="0" y="5020066"/>
                </a:lnTo>
                <a:lnTo>
                  <a:pt x="0" y="0"/>
                </a:lnTo>
                <a:close/>
              </a:path>
            </a:pathLst>
          </a:custGeom>
          <a:blipFill>
            <a:blip r:embed="rId4">
              <a:alphaModFix amt="67000"/>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0" name="Freeform 3">
            <a:extLst>
              <a:ext uri="{FF2B5EF4-FFF2-40B4-BE49-F238E27FC236}">
                <a16:creationId xmlns:a16="http://schemas.microsoft.com/office/drawing/2014/main" id="{E7EE45E8-7D9D-878A-0E39-574038EE5212}"/>
              </a:ext>
            </a:extLst>
          </p:cNvPr>
          <p:cNvSpPr/>
          <p:nvPr/>
        </p:nvSpPr>
        <p:spPr>
          <a:xfrm>
            <a:off x="-685800" y="863477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6"/>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2">
            <a:extLst>
              <a:ext uri="{FF2B5EF4-FFF2-40B4-BE49-F238E27FC236}">
                <a16:creationId xmlns:a16="http://schemas.microsoft.com/office/drawing/2014/main" id="{1D14069E-7F12-C798-3705-228282482176}"/>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685800" y="-924828"/>
            <a:ext cx="3308580" cy="3304444"/>
          </a:xfrm>
          <a:custGeom>
            <a:avLst/>
            <a:gdLst/>
            <a:ahLst/>
            <a:cxnLst/>
            <a:rect l="l" t="t" r="r" b="b"/>
            <a:pathLst>
              <a:path w="3308580" h="3304444">
                <a:moveTo>
                  <a:pt x="0" y="0"/>
                </a:moveTo>
                <a:lnTo>
                  <a:pt x="3308580" y="0"/>
                </a:lnTo>
                <a:lnTo>
                  <a:pt x="3308580" y="3304444"/>
                </a:lnTo>
                <a:lnTo>
                  <a:pt x="0" y="3304444"/>
                </a:lnTo>
                <a:lnTo>
                  <a:pt x="0" y="0"/>
                </a:lnTo>
                <a:close/>
              </a:path>
            </a:pathLst>
          </a:custGeom>
          <a:blipFill>
            <a:blip r:embed="rId3"/>
            <a:stretch>
              <a:fillRect/>
            </a:stretch>
          </a:blipFill>
        </p:spPr>
        <p:txBody>
          <a:bodyPr/>
          <a:lstStyle/>
          <a:p>
            <a:endParaRPr lang="en-IN"/>
          </a:p>
        </p:txBody>
      </p:sp>
      <p:sp>
        <p:nvSpPr>
          <p:cNvPr id="5" name="TextBox 5"/>
          <p:cNvSpPr txBox="1"/>
          <p:nvPr/>
        </p:nvSpPr>
        <p:spPr>
          <a:xfrm>
            <a:off x="3543828" y="712431"/>
            <a:ext cx="11981173" cy="1459380"/>
          </a:xfrm>
          <a:prstGeom prst="rect">
            <a:avLst/>
          </a:prstGeom>
        </p:spPr>
        <p:txBody>
          <a:bodyPr lIns="0" tIns="0" rIns="0" bIns="0" rtlCol="0" anchor="t">
            <a:spAutoFit/>
          </a:bodyPr>
          <a:lstStyle/>
          <a:p>
            <a:pPr algn="ctr">
              <a:lnSpc>
                <a:spcPts val="11930"/>
              </a:lnSpc>
            </a:pPr>
            <a:r>
              <a:rPr lang="en-US" sz="8521" dirty="0">
                <a:solidFill>
                  <a:srgbClr val="38B6FF"/>
                </a:solidFill>
                <a:latin typeface="Calibri" panose="020F0502020204030204" pitchFamily="34" charset="0"/>
                <a:ea typeface="Calibri" panose="020F0502020204030204" pitchFamily="34" charset="0"/>
                <a:cs typeface="Calibri" panose="020F0502020204030204" pitchFamily="34" charset="0"/>
              </a:rPr>
              <a:t>SOLUTION APPROACH</a:t>
            </a:r>
          </a:p>
        </p:txBody>
      </p:sp>
      <p:sp>
        <p:nvSpPr>
          <p:cNvPr id="6" name="TextBox 6"/>
          <p:cNvSpPr txBox="1"/>
          <p:nvPr/>
        </p:nvSpPr>
        <p:spPr>
          <a:xfrm>
            <a:off x="577740" y="2884441"/>
            <a:ext cx="16633710" cy="1807867"/>
          </a:xfrm>
          <a:prstGeom prst="rect">
            <a:avLst/>
          </a:prstGeom>
        </p:spPr>
        <p:txBody>
          <a:bodyPr lIns="0" tIns="0" rIns="0" bIns="0" rtlCol="0" anchor="t">
            <a:spAutoFit/>
          </a:bodyPr>
          <a:lstStyle/>
          <a:p>
            <a:pPr>
              <a:lnSpc>
                <a:spcPts val="4759"/>
              </a:lnSpc>
            </a:pPr>
            <a:r>
              <a:rPr lang="en-US" sz="3399" u="sng"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1.</a:t>
            </a:r>
            <a:r>
              <a:rPr lang="en-US" sz="3399" u="sng"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 </a:t>
            </a:r>
            <a:r>
              <a:rPr lang="en-US" sz="3399" u="sng"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Real-time Monitoring and Alert System</a:t>
            </a:r>
            <a:r>
              <a:rPr lang="en-US" sz="3399"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 </a:t>
            </a:r>
            <a:r>
              <a:rPr lang="en-US" sz="3399"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 Integrating the algorithm into the in-car camera system to enable real-time monitoring of the driver's facial expressions and eye movement System.</a:t>
            </a:r>
          </a:p>
        </p:txBody>
      </p:sp>
      <p:sp>
        <p:nvSpPr>
          <p:cNvPr id="7" name="TextBox 7"/>
          <p:cNvSpPr txBox="1"/>
          <p:nvPr/>
        </p:nvSpPr>
        <p:spPr>
          <a:xfrm>
            <a:off x="529889" y="5169806"/>
            <a:ext cx="16729411" cy="1192314"/>
          </a:xfrm>
          <a:prstGeom prst="rect">
            <a:avLst/>
          </a:prstGeom>
        </p:spPr>
        <p:txBody>
          <a:bodyPr lIns="0" tIns="0" rIns="0" bIns="0" rtlCol="0" anchor="t">
            <a:spAutoFit/>
          </a:bodyPr>
          <a:lstStyle/>
          <a:p>
            <a:pPr>
              <a:lnSpc>
                <a:spcPts val="4759"/>
              </a:lnSpc>
            </a:pPr>
            <a:r>
              <a:rPr lang="en-US" sz="3399"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2.</a:t>
            </a:r>
            <a:r>
              <a:rPr lang="en-US" sz="3399" u="sng"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 Eye Tracking and Facial Expression Analysis:</a:t>
            </a:r>
            <a:r>
              <a:rPr lang="en-US" sz="3399" u="sng"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 </a:t>
            </a:r>
            <a:r>
              <a:rPr lang="en-US" sz="3399"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 Analyze features such as drooping eyelids, changes in lip curvature, and overall facial muscle movements associated with drowsiness.</a:t>
            </a:r>
          </a:p>
        </p:txBody>
      </p:sp>
      <p:sp>
        <p:nvSpPr>
          <p:cNvPr id="8" name="TextBox 8"/>
          <p:cNvSpPr txBox="1"/>
          <p:nvPr/>
        </p:nvSpPr>
        <p:spPr>
          <a:xfrm>
            <a:off x="529889" y="7455171"/>
            <a:ext cx="17228221" cy="1192314"/>
          </a:xfrm>
          <a:prstGeom prst="rect">
            <a:avLst/>
          </a:prstGeom>
        </p:spPr>
        <p:txBody>
          <a:bodyPr lIns="0" tIns="0" rIns="0" bIns="0" rtlCol="0" anchor="t">
            <a:spAutoFit/>
          </a:bodyPr>
          <a:lstStyle/>
          <a:p>
            <a:pPr>
              <a:lnSpc>
                <a:spcPts val="4759"/>
              </a:lnSpc>
            </a:pPr>
            <a:r>
              <a:rPr lang="en-US" sz="3399"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3. </a:t>
            </a:r>
            <a:r>
              <a:rPr lang="en-US" sz="3399" u="sng"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Real-time Driver Assistance and Intervention</a:t>
            </a:r>
            <a:r>
              <a:rPr lang="en-US" sz="3399" dirty="0">
                <a:solidFill>
                  <a:srgbClr val="DE41E6"/>
                </a:solidFill>
                <a:latin typeface="Calibri Light" panose="020F0302020204030204" pitchFamily="34" charset="0"/>
                <a:ea typeface="Calibri Light" panose="020F0302020204030204" pitchFamily="34" charset="0"/>
                <a:cs typeface="Calibri Light" panose="020F0302020204030204" pitchFamily="34" charset="0"/>
              </a:rPr>
              <a:t>: </a:t>
            </a:r>
            <a:r>
              <a:rPr lang="en-US" sz="3399"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This will alert the driver and provide proactive interventions to prevent potential accidents. </a:t>
            </a:r>
          </a:p>
        </p:txBody>
      </p:sp>
      <p:sp>
        <p:nvSpPr>
          <p:cNvPr id="9" name="Freeform 3">
            <a:extLst>
              <a:ext uri="{FF2B5EF4-FFF2-40B4-BE49-F238E27FC236}">
                <a16:creationId xmlns:a16="http://schemas.microsoft.com/office/drawing/2014/main" id="{6460C5A1-6A0D-1AF6-5539-6E0F1D9C6E7F}"/>
              </a:ext>
            </a:extLst>
          </p:cNvPr>
          <p:cNvSpPr/>
          <p:nvPr/>
        </p:nvSpPr>
        <p:spPr>
          <a:xfrm rot="2223819">
            <a:off x="14406332" y="7986328"/>
            <a:ext cx="7763334" cy="6332224"/>
          </a:xfrm>
          <a:custGeom>
            <a:avLst/>
            <a:gdLst/>
            <a:ahLst/>
            <a:cxnLst/>
            <a:rect l="l" t="t" r="r" b="b"/>
            <a:pathLst>
              <a:path w="9665112" h="8771089">
                <a:moveTo>
                  <a:pt x="0" y="0"/>
                </a:moveTo>
                <a:lnTo>
                  <a:pt x="9665112" y="0"/>
                </a:lnTo>
                <a:lnTo>
                  <a:pt x="9665112" y="8771090"/>
                </a:lnTo>
                <a:lnTo>
                  <a:pt x="0" y="8771090"/>
                </a:lnTo>
                <a:lnTo>
                  <a:pt x="0" y="0"/>
                </a:lnTo>
                <a:close/>
              </a:path>
            </a:pathLst>
          </a:custGeom>
          <a:blipFill>
            <a:blip r:embed="rId4"/>
            <a:stretch>
              <a:fillRect/>
            </a:stretch>
          </a:blipFill>
        </p:spPr>
        <p:txBody>
          <a:bodyPr/>
          <a:lstStyle/>
          <a:p>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3829643" y="6244472"/>
            <a:ext cx="8403333" cy="8403333"/>
          </a:xfrm>
          <a:custGeom>
            <a:avLst/>
            <a:gdLst/>
            <a:ahLst/>
            <a:cxnLst/>
            <a:rect l="l" t="t" r="r" b="b"/>
            <a:pathLst>
              <a:path w="8403333" h="8403333">
                <a:moveTo>
                  <a:pt x="0" y="0"/>
                </a:moveTo>
                <a:lnTo>
                  <a:pt x="8403332" y="0"/>
                </a:lnTo>
                <a:lnTo>
                  <a:pt x="8403332" y="8403333"/>
                </a:lnTo>
                <a:lnTo>
                  <a:pt x="0" y="840333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IN"/>
          </a:p>
        </p:txBody>
      </p:sp>
      <p:sp>
        <p:nvSpPr>
          <p:cNvPr id="4" name="Freeform 4"/>
          <p:cNvSpPr/>
          <p:nvPr/>
        </p:nvSpPr>
        <p:spPr>
          <a:xfrm>
            <a:off x="13838737" y="-6301909"/>
            <a:ext cx="11445409" cy="11445409"/>
          </a:xfrm>
          <a:custGeom>
            <a:avLst/>
            <a:gdLst/>
            <a:ahLst/>
            <a:cxnLst/>
            <a:rect l="l" t="t" r="r" b="b"/>
            <a:pathLst>
              <a:path w="11445409" h="11445409">
                <a:moveTo>
                  <a:pt x="0" y="0"/>
                </a:moveTo>
                <a:lnTo>
                  <a:pt x="11445410" y="0"/>
                </a:lnTo>
                <a:lnTo>
                  <a:pt x="11445410" y="11445409"/>
                </a:lnTo>
                <a:lnTo>
                  <a:pt x="0" y="114454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IN"/>
          </a:p>
        </p:txBody>
      </p:sp>
      <p:sp>
        <p:nvSpPr>
          <p:cNvPr id="5" name="TextBox 5"/>
          <p:cNvSpPr txBox="1"/>
          <p:nvPr/>
        </p:nvSpPr>
        <p:spPr>
          <a:xfrm>
            <a:off x="5551555" y="753734"/>
            <a:ext cx="6765305" cy="1465648"/>
          </a:xfrm>
          <a:prstGeom prst="rect">
            <a:avLst/>
          </a:prstGeom>
        </p:spPr>
        <p:txBody>
          <a:bodyPr lIns="0" tIns="0" rIns="0" bIns="0" rtlCol="0" anchor="t">
            <a:spAutoFit/>
          </a:bodyPr>
          <a:lstStyle/>
          <a:p>
            <a:pPr algn="ctr">
              <a:lnSpc>
                <a:spcPts val="12048"/>
              </a:lnSpc>
            </a:pPr>
            <a:r>
              <a:rPr lang="en-US" sz="8605" dirty="0">
                <a:solidFill>
                  <a:srgbClr val="38B6FF"/>
                </a:solidFill>
                <a:latin typeface="Calibri" panose="020F0502020204030204" pitchFamily="34" charset="0"/>
                <a:ea typeface="Calibri" panose="020F0502020204030204" pitchFamily="34" charset="0"/>
                <a:cs typeface="Calibri" panose="020F0502020204030204" pitchFamily="34" charset="0"/>
              </a:rPr>
              <a:t>TECH STACK</a:t>
            </a:r>
          </a:p>
        </p:txBody>
      </p:sp>
      <p:sp>
        <p:nvSpPr>
          <p:cNvPr id="6" name="TextBox 6"/>
          <p:cNvSpPr txBox="1"/>
          <p:nvPr/>
        </p:nvSpPr>
        <p:spPr>
          <a:xfrm>
            <a:off x="923322" y="3037540"/>
            <a:ext cx="15503349" cy="1193275"/>
          </a:xfrm>
          <a:prstGeom prst="rect">
            <a:avLst/>
          </a:prstGeom>
        </p:spPr>
        <p:txBody>
          <a:bodyPr lIns="0" tIns="0" rIns="0" bIns="0" rtlCol="0" anchor="t">
            <a:spAutoFit/>
          </a:bodyPr>
          <a:lstStyle/>
          <a:p>
            <a:pPr marL="740274" lvl="1" indent="-370137">
              <a:lnSpc>
                <a:spcPts val="4800"/>
              </a:lnSpc>
              <a:buFont typeface="Arial"/>
              <a:buChar char="•"/>
            </a:pPr>
            <a:r>
              <a:rPr lang="en-US" sz="3428" dirty="0">
                <a:solidFill>
                  <a:srgbClr val="DE41E6"/>
                </a:solidFill>
                <a:latin typeface="Candara Light" panose="020E0502030303020204" pitchFamily="34" charset="0"/>
              </a:rPr>
              <a:t>OpenCV: </a:t>
            </a:r>
            <a:r>
              <a:rPr lang="en-US" sz="3428" dirty="0">
                <a:solidFill>
                  <a:srgbClr val="FFFFFF"/>
                </a:solidFill>
                <a:latin typeface="Candara Light" panose="020E0502030303020204" pitchFamily="34" charset="0"/>
              </a:rPr>
              <a:t>It is a powerful open-source computer vision and machine learning software library that can be used for tasks such as image and video analysis.</a:t>
            </a:r>
          </a:p>
        </p:txBody>
      </p:sp>
      <p:sp>
        <p:nvSpPr>
          <p:cNvPr id="7" name="TextBox 7"/>
          <p:cNvSpPr txBox="1"/>
          <p:nvPr/>
        </p:nvSpPr>
        <p:spPr>
          <a:xfrm>
            <a:off x="1028700" y="5620902"/>
            <a:ext cx="14763094" cy="576761"/>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DE41E6"/>
                </a:solidFill>
                <a:latin typeface="Candara Light" panose="020E0502030303020204" pitchFamily="34" charset="0"/>
              </a:rPr>
              <a:t>TensorFlow: </a:t>
            </a:r>
            <a:r>
              <a:rPr lang="en-US" sz="3399" dirty="0">
                <a:solidFill>
                  <a:srgbClr val="FFFFFF"/>
                </a:solidFill>
                <a:latin typeface="Candara Light" panose="020E0502030303020204" pitchFamily="34" charset="0"/>
              </a:rPr>
              <a:t>Libraries for building and training neural network models.</a:t>
            </a:r>
          </a:p>
        </p:txBody>
      </p:sp>
      <p:sp>
        <p:nvSpPr>
          <p:cNvPr id="8" name="TextBox 8"/>
          <p:cNvSpPr txBox="1"/>
          <p:nvPr/>
        </p:nvSpPr>
        <p:spPr>
          <a:xfrm>
            <a:off x="1028700" y="7477760"/>
            <a:ext cx="15397971" cy="1192314"/>
          </a:xfrm>
          <a:prstGeom prst="rect">
            <a:avLst/>
          </a:prstGeom>
        </p:spPr>
        <p:txBody>
          <a:bodyPr lIns="0" tIns="0" rIns="0" bIns="0" rtlCol="0" anchor="t">
            <a:spAutoFit/>
          </a:bodyPr>
          <a:lstStyle/>
          <a:p>
            <a:pPr marL="734059" lvl="1" indent="-367030">
              <a:lnSpc>
                <a:spcPts val="4759"/>
              </a:lnSpc>
              <a:buFont typeface="Arial"/>
              <a:buChar char="•"/>
            </a:pPr>
            <a:r>
              <a:rPr lang="en-US" sz="3399" dirty="0">
                <a:solidFill>
                  <a:srgbClr val="DE41E6"/>
                </a:solidFill>
                <a:latin typeface="Candara Light" panose="020E0502030303020204" pitchFamily="34" charset="0"/>
              </a:rPr>
              <a:t>CNN: </a:t>
            </a:r>
            <a:r>
              <a:rPr lang="en-US" sz="3399" dirty="0">
                <a:solidFill>
                  <a:srgbClr val="FFFFFF"/>
                </a:solidFill>
                <a:latin typeface="Candara Light" panose="020E0502030303020204" pitchFamily="34" charset="0"/>
              </a:rPr>
              <a:t>It can process video frames in real time, allowing for continuous monitoring of the driver's facial expressions and eye movements.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AutoShape 3"/>
          <p:cNvSpPr/>
          <p:nvPr/>
        </p:nvSpPr>
        <p:spPr>
          <a:xfrm flipH="1">
            <a:off x="11951733" y="7144887"/>
            <a:ext cx="3354531" cy="2229050"/>
          </a:xfrm>
          <a:prstGeom prst="line">
            <a:avLst/>
          </a:prstGeom>
          <a:ln w="76200" cap="flat">
            <a:solidFill>
              <a:srgbClr val="5A2EA5"/>
            </a:solidFill>
            <a:prstDash val="sysDash"/>
            <a:headEnd type="none" w="sm" len="sm"/>
            <a:tailEnd type="none" w="sm" len="sm"/>
          </a:ln>
        </p:spPr>
        <p:txBody>
          <a:bodyPr/>
          <a:lstStyle/>
          <a:p>
            <a:endParaRPr lang="en-IN"/>
          </a:p>
        </p:txBody>
      </p:sp>
      <p:sp>
        <p:nvSpPr>
          <p:cNvPr id="4" name="Freeform 4"/>
          <p:cNvSpPr/>
          <p:nvPr/>
        </p:nvSpPr>
        <p:spPr>
          <a:xfrm>
            <a:off x="13339234" y="-2337746"/>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txBody>
          <a:bodyPr/>
          <a:lstStyle/>
          <a:p>
            <a:endParaRPr lang="en-IN"/>
          </a:p>
        </p:txBody>
      </p:sp>
      <p:sp>
        <p:nvSpPr>
          <p:cNvPr id="5" name="Freeform 5"/>
          <p:cNvSpPr/>
          <p:nvPr/>
        </p:nvSpPr>
        <p:spPr>
          <a:xfrm>
            <a:off x="-3633792" y="-4042375"/>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txBody>
          <a:bodyPr/>
          <a:lstStyle/>
          <a:p>
            <a:endParaRPr lang="en-IN"/>
          </a:p>
        </p:txBody>
      </p:sp>
      <p:sp>
        <p:nvSpPr>
          <p:cNvPr id="6" name="AutoShape 6"/>
          <p:cNvSpPr/>
          <p:nvPr/>
        </p:nvSpPr>
        <p:spPr>
          <a:xfrm>
            <a:off x="2954662" y="7053982"/>
            <a:ext cx="2536667" cy="2014952"/>
          </a:xfrm>
          <a:prstGeom prst="line">
            <a:avLst/>
          </a:prstGeom>
          <a:ln w="76200" cap="flat">
            <a:solidFill>
              <a:srgbClr val="5A2EA5"/>
            </a:solidFill>
            <a:prstDash val="sysDash"/>
            <a:headEnd type="none" w="sm" len="sm"/>
            <a:tailEnd type="none" w="sm" len="sm"/>
          </a:ln>
        </p:spPr>
        <p:txBody>
          <a:bodyPr/>
          <a:lstStyle/>
          <a:p>
            <a:endParaRPr lang="en-IN"/>
          </a:p>
        </p:txBody>
      </p:sp>
      <p:sp>
        <p:nvSpPr>
          <p:cNvPr id="7" name="Freeform 7"/>
          <p:cNvSpPr/>
          <p:nvPr/>
        </p:nvSpPr>
        <p:spPr>
          <a:xfrm>
            <a:off x="5152832" y="6698001"/>
            <a:ext cx="7315200" cy="3976809"/>
          </a:xfrm>
          <a:custGeom>
            <a:avLst/>
            <a:gdLst/>
            <a:ahLst/>
            <a:cxnLst/>
            <a:rect l="l" t="t" r="r" b="b"/>
            <a:pathLst>
              <a:path w="7315200" h="3976809">
                <a:moveTo>
                  <a:pt x="0" y="0"/>
                </a:moveTo>
                <a:lnTo>
                  <a:pt x="7315200" y="0"/>
                </a:lnTo>
                <a:lnTo>
                  <a:pt x="7315200" y="3976808"/>
                </a:lnTo>
                <a:lnTo>
                  <a:pt x="0" y="3976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AutoShape 8"/>
          <p:cNvSpPr/>
          <p:nvPr/>
        </p:nvSpPr>
        <p:spPr>
          <a:xfrm>
            <a:off x="8810432" y="4030986"/>
            <a:ext cx="38100" cy="2667015"/>
          </a:xfrm>
          <a:prstGeom prst="line">
            <a:avLst/>
          </a:prstGeom>
          <a:ln w="76200" cap="flat">
            <a:solidFill>
              <a:srgbClr val="5A2EA5"/>
            </a:solidFill>
            <a:prstDash val="sysDash"/>
            <a:headEnd type="none" w="sm" len="sm"/>
            <a:tailEnd type="none" w="sm" len="sm"/>
          </a:ln>
        </p:spPr>
        <p:txBody>
          <a:bodyPr/>
          <a:lstStyle/>
          <a:p>
            <a:endParaRPr lang="en-IN"/>
          </a:p>
        </p:txBody>
      </p:sp>
      <p:sp>
        <p:nvSpPr>
          <p:cNvPr id="9" name="AutoShape 9"/>
          <p:cNvSpPr/>
          <p:nvPr/>
        </p:nvSpPr>
        <p:spPr>
          <a:xfrm>
            <a:off x="6754854" y="4909547"/>
            <a:ext cx="2096" cy="2466964"/>
          </a:xfrm>
          <a:prstGeom prst="line">
            <a:avLst/>
          </a:prstGeom>
          <a:ln w="76200" cap="flat">
            <a:solidFill>
              <a:srgbClr val="5A2EA5"/>
            </a:solidFill>
            <a:prstDash val="sysDash"/>
            <a:headEnd type="none" w="sm" len="sm"/>
            <a:tailEnd type="none" w="sm" len="sm"/>
          </a:ln>
        </p:spPr>
        <p:txBody>
          <a:bodyPr/>
          <a:lstStyle/>
          <a:p>
            <a:endParaRPr lang="en-IN"/>
          </a:p>
        </p:txBody>
      </p:sp>
      <p:sp>
        <p:nvSpPr>
          <p:cNvPr id="10" name="TextBox 10"/>
          <p:cNvSpPr txBox="1"/>
          <p:nvPr/>
        </p:nvSpPr>
        <p:spPr>
          <a:xfrm>
            <a:off x="6215653" y="552804"/>
            <a:ext cx="5736079" cy="963341"/>
          </a:xfrm>
          <a:prstGeom prst="rect">
            <a:avLst/>
          </a:prstGeom>
        </p:spPr>
        <p:txBody>
          <a:bodyPr wrap="square" lIns="0" tIns="0" rIns="0" bIns="0" rtlCol="0" anchor="t">
            <a:spAutoFit/>
          </a:bodyPr>
          <a:lstStyle/>
          <a:p>
            <a:pPr algn="ctr">
              <a:lnSpc>
                <a:spcPts val="7173"/>
              </a:lnSpc>
            </a:pPr>
            <a:r>
              <a:rPr lang="en-US" sz="8000" dirty="0">
                <a:solidFill>
                  <a:srgbClr val="DE41E6"/>
                </a:solidFill>
                <a:latin typeface="Calibri" panose="020F0502020204030204" pitchFamily="34" charset="0"/>
                <a:ea typeface="Calibri" panose="020F0502020204030204" pitchFamily="34" charset="0"/>
                <a:cs typeface="Calibri" panose="020F0502020204030204" pitchFamily="34" charset="0"/>
              </a:rPr>
              <a:t>FLOWCHART</a:t>
            </a:r>
          </a:p>
        </p:txBody>
      </p:sp>
      <p:sp>
        <p:nvSpPr>
          <p:cNvPr id="11" name="TextBox 11"/>
          <p:cNvSpPr txBox="1"/>
          <p:nvPr/>
        </p:nvSpPr>
        <p:spPr>
          <a:xfrm>
            <a:off x="5638078" y="9022831"/>
            <a:ext cx="288950"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a:t>
            </a:r>
          </a:p>
        </p:txBody>
      </p:sp>
      <p:sp>
        <p:nvSpPr>
          <p:cNvPr id="12" name="TextBox 12"/>
          <p:cNvSpPr txBox="1"/>
          <p:nvPr/>
        </p:nvSpPr>
        <p:spPr>
          <a:xfrm>
            <a:off x="6718850" y="7639518"/>
            <a:ext cx="297878"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2</a:t>
            </a:r>
          </a:p>
        </p:txBody>
      </p:sp>
      <p:sp>
        <p:nvSpPr>
          <p:cNvPr id="13" name="TextBox 13"/>
          <p:cNvSpPr txBox="1"/>
          <p:nvPr/>
        </p:nvSpPr>
        <p:spPr>
          <a:xfrm>
            <a:off x="8652995" y="7044457"/>
            <a:ext cx="314875"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3</a:t>
            </a:r>
          </a:p>
        </p:txBody>
      </p:sp>
      <p:sp>
        <p:nvSpPr>
          <p:cNvPr id="14" name="TextBox 14"/>
          <p:cNvSpPr txBox="1"/>
          <p:nvPr/>
        </p:nvSpPr>
        <p:spPr>
          <a:xfrm>
            <a:off x="10527943" y="7670467"/>
            <a:ext cx="328267"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4</a:t>
            </a:r>
          </a:p>
        </p:txBody>
      </p:sp>
      <p:sp>
        <p:nvSpPr>
          <p:cNvPr id="15" name="TextBox 15"/>
          <p:cNvSpPr txBox="1"/>
          <p:nvPr/>
        </p:nvSpPr>
        <p:spPr>
          <a:xfrm>
            <a:off x="11631021" y="9041881"/>
            <a:ext cx="320713"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5</a:t>
            </a:r>
          </a:p>
        </p:txBody>
      </p:sp>
      <p:sp>
        <p:nvSpPr>
          <p:cNvPr id="16" name="AutoShape 16"/>
          <p:cNvSpPr/>
          <p:nvPr/>
        </p:nvSpPr>
        <p:spPr>
          <a:xfrm flipH="1">
            <a:off x="10865644" y="4756407"/>
            <a:ext cx="36370" cy="2764316"/>
          </a:xfrm>
          <a:prstGeom prst="line">
            <a:avLst/>
          </a:prstGeom>
          <a:ln w="76200" cap="flat">
            <a:solidFill>
              <a:srgbClr val="5A2EA5"/>
            </a:solidFill>
            <a:prstDash val="sysDash"/>
            <a:headEnd type="none" w="sm" len="sm"/>
            <a:tailEnd type="none" w="sm" len="sm"/>
          </a:ln>
        </p:spPr>
        <p:txBody>
          <a:bodyPr/>
          <a:lstStyle/>
          <a:p>
            <a:endParaRPr lang="en-IN"/>
          </a:p>
        </p:txBody>
      </p:sp>
      <p:grpSp>
        <p:nvGrpSpPr>
          <p:cNvPr id="17" name="Group 17"/>
          <p:cNvGrpSpPr/>
          <p:nvPr/>
        </p:nvGrpSpPr>
        <p:grpSpPr>
          <a:xfrm>
            <a:off x="1124049" y="6157046"/>
            <a:ext cx="3661226" cy="896936"/>
            <a:chOff x="0" y="0"/>
            <a:chExt cx="4881635" cy="1195914"/>
          </a:xfrm>
        </p:grpSpPr>
        <p:grpSp>
          <p:nvGrpSpPr>
            <p:cNvPr id="18" name="Group 18"/>
            <p:cNvGrpSpPr/>
            <p:nvPr/>
          </p:nvGrpSpPr>
          <p:grpSpPr>
            <a:xfrm>
              <a:off x="0" y="0"/>
              <a:ext cx="4881635" cy="1195914"/>
              <a:chOff x="0" y="0"/>
              <a:chExt cx="964274" cy="236230"/>
            </a:xfrm>
          </p:grpSpPr>
          <p:sp>
            <p:nvSpPr>
              <p:cNvPr id="19" name="Freeform 19"/>
              <p:cNvSpPr/>
              <p:nvPr/>
            </p:nvSpPr>
            <p:spPr>
              <a:xfrm>
                <a:off x="0" y="0"/>
                <a:ext cx="964274" cy="236230"/>
              </a:xfrm>
              <a:custGeom>
                <a:avLst/>
                <a:gdLst/>
                <a:ahLst/>
                <a:cxnLst/>
                <a:rect l="l" t="t" r="r" b="b"/>
                <a:pathLst>
                  <a:path w="964274" h="236230">
                    <a:moveTo>
                      <a:pt x="107843" y="0"/>
                    </a:moveTo>
                    <a:lnTo>
                      <a:pt x="856430" y="0"/>
                    </a:lnTo>
                    <a:cubicBezTo>
                      <a:pt x="915991" y="0"/>
                      <a:pt x="964274" y="48283"/>
                      <a:pt x="964274" y="107843"/>
                    </a:cubicBezTo>
                    <a:lnTo>
                      <a:pt x="964274" y="128387"/>
                    </a:lnTo>
                    <a:cubicBezTo>
                      <a:pt x="964274" y="187947"/>
                      <a:pt x="915991" y="236230"/>
                      <a:pt x="856430" y="236230"/>
                    </a:cubicBezTo>
                    <a:lnTo>
                      <a:pt x="107843" y="236230"/>
                    </a:lnTo>
                    <a:cubicBezTo>
                      <a:pt x="48283" y="236230"/>
                      <a:pt x="0" y="187947"/>
                      <a:pt x="0" y="128387"/>
                    </a:cubicBezTo>
                    <a:lnTo>
                      <a:pt x="0" y="107843"/>
                    </a:lnTo>
                    <a:cubicBezTo>
                      <a:pt x="0" y="48283"/>
                      <a:pt x="48283" y="0"/>
                      <a:pt x="107843" y="0"/>
                    </a:cubicBezTo>
                    <a:close/>
                  </a:path>
                </a:pathLst>
              </a:custGeom>
              <a:solidFill>
                <a:srgbClr val="01237D"/>
              </a:solidFill>
            </p:spPr>
            <p:txBody>
              <a:bodyPr/>
              <a:lstStyle/>
              <a:p>
                <a:endParaRPr lang="en-IN"/>
              </a:p>
            </p:txBody>
          </p:sp>
          <p:sp>
            <p:nvSpPr>
              <p:cNvPr id="20" name="TextBox 20"/>
              <p:cNvSpPr txBox="1"/>
              <p:nvPr/>
            </p:nvSpPr>
            <p:spPr>
              <a:xfrm>
                <a:off x="0" y="-9525"/>
                <a:ext cx="964274" cy="245755"/>
              </a:xfrm>
              <a:prstGeom prst="rect">
                <a:avLst/>
              </a:prstGeom>
            </p:spPr>
            <p:txBody>
              <a:bodyPr lIns="50800" tIns="50800" rIns="50800" bIns="50800" rtlCol="0" anchor="ctr"/>
              <a:lstStyle/>
              <a:p>
                <a:pPr algn="ctr">
                  <a:lnSpc>
                    <a:spcPts val="3131"/>
                  </a:lnSpc>
                </a:pPr>
                <a:endParaRPr/>
              </a:p>
            </p:txBody>
          </p:sp>
        </p:grpSp>
        <p:sp>
          <p:nvSpPr>
            <p:cNvPr id="21" name="TextBox 21"/>
            <p:cNvSpPr txBox="1"/>
            <p:nvPr/>
          </p:nvSpPr>
          <p:spPr>
            <a:xfrm>
              <a:off x="937511" y="189106"/>
              <a:ext cx="3006612"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Data Set </a:t>
              </a:r>
            </a:p>
          </p:txBody>
        </p:sp>
      </p:grpSp>
      <p:grpSp>
        <p:nvGrpSpPr>
          <p:cNvPr id="22" name="Group 22"/>
          <p:cNvGrpSpPr/>
          <p:nvPr/>
        </p:nvGrpSpPr>
        <p:grpSpPr>
          <a:xfrm>
            <a:off x="3355502" y="4201806"/>
            <a:ext cx="3661226" cy="896936"/>
            <a:chOff x="0" y="0"/>
            <a:chExt cx="4881635" cy="1195914"/>
          </a:xfrm>
        </p:grpSpPr>
        <p:grpSp>
          <p:nvGrpSpPr>
            <p:cNvPr id="23" name="Group 23"/>
            <p:cNvGrpSpPr/>
            <p:nvPr/>
          </p:nvGrpSpPr>
          <p:grpSpPr>
            <a:xfrm>
              <a:off x="0" y="0"/>
              <a:ext cx="4881635" cy="1195914"/>
              <a:chOff x="0" y="0"/>
              <a:chExt cx="964274" cy="236230"/>
            </a:xfrm>
          </p:grpSpPr>
          <p:sp>
            <p:nvSpPr>
              <p:cNvPr id="24" name="Freeform 24"/>
              <p:cNvSpPr/>
              <p:nvPr/>
            </p:nvSpPr>
            <p:spPr>
              <a:xfrm>
                <a:off x="0" y="0"/>
                <a:ext cx="964274" cy="236230"/>
              </a:xfrm>
              <a:custGeom>
                <a:avLst/>
                <a:gdLst/>
                <a:ahLst/>
                <a:cxnLst/>
                <a:rect l="l" t="t" r="r" b="b"/>
                <a:pathLst>
                  <a:path w="964274" h="236230">
                    <a:moveTo>
                      <a:pt x="107843" y="0"/>
                    </a:moveTo>
                    <a:lnTo>
                      <a:pt x="856430" y="0"/>
                    </a:lnTo>
                    <a:cubicBezTo>
                      <a:pt x="915991" y="0"/>
                      <a:pt x="964274" y="48283"/>
                      <a:pt x="964274" y="107843"/>
                    </a:cubicBezTo>
                    <a:lnTo>
                      <a:pt x="964274" y="128387"/>
                    </a:lnTo>
                    <a:cubicBezTo>
                      <a:pt x="964274" y="187947"/>
                      <a:pt x="915991" y="236230"/>
                      <a:pt x="856430" y="236230"/>
                    </a:cubicBezTo>
                    <a:lnTo>
                      <a:pt x="107843" y="236230"/>
                    </a:lnTo>
                    <a:cubicBezTo>
                      <a:pt x="48283" y="236230"/>
                      <a:pt x="0" y="187947"/>
                      <a:pt x="0" y="128387"/>
                    </a:cubicBezTo>
                    <a:lnTo>
                      <a:pt x="0" y="107843"/>
                    </a:lnTo>
                    <a:cubicBezTo>
                      <a:pt x="0" y="48283"/>
                      <a:pt x="48283" y="0"/>
                      <a:pt x="107843" y="0"/>
                    </a:cubicBezTo>
                    <a:close/>
                  </a:path>
                </a:pathLst>
              </a:custGeom>
              <a:solidFill>
                <a:srgbClr val="01237D"/>
              </a:solidFill>
            </p:spPr>
            <p:txBody>
              <a:bodyPr/>
              <a:lstStyle/>
              <a:p>
                <a:endParaRPr lang="en-IN"/>
              </a:p>
            </p:txBody>
          </p:sp>
          <p:sp>
            <p:nvSpPr>
              <p:cNvPr id="25" name="TextBox 25"/>
              <p:cNvSpPr txBox="1"/>
              <p:nvPr/>
            </p:nvSpPr>
            <p:spPr>
              <a:xfrm>
                <a:off x="0" y="-9525"/>
                <a:ext cx="964274" cy="245755"/>
              </a:xfrm>
              <a:prstGeom prst="rect">
                <a:avLst/>
              </a:prstGeom>
            </p:spPr>
            <p:txBody>
              <a:bodyPr lIns="50800" tIns="50800" rIns="50800" bIns="50800" rtlCol="0" anchor="ctr"/>
              <a:lstStyle/>
              <a:p>
                <a:pPr algn="ctr">
                  <a:lnSpc>
                    <a:spcPts val="3131"/>
                  </a:lnSpc>
                </a:pPr>
                <a:endParaRPr/>
              </a:p>
            </p:txBody>
          </p:sp>
        </p:grpSp>
        <p:sp>
          <p:nvSpPr>
            <p:cNvPr id="26" name="TextBox 26"/>
            <p:cNvSpPr txBox="1"/>
            <p:nvPr/>
          </p:nvSpPr>
          <p:spPr>
            <a:xfrm>
              <a:off x="1503271" y="182465"/>
              <a:ext cx="1875093"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Drive</a:t>
              </a:r>
              <a:r>
                <a:rPr lang="en-US" sz="3909" dirty="0">
                  <a:solidFill>
                    <a:srgbClr val="FFFAEB"/>
                  </a:solidFill>
                  <a:latin typeface="Canva Sans Italics"/>
                </a:rPr>
                <a:t> </a:t>
              </a:r>
            </a:p>
          </p:txBody>
        </p:sp>
      </p:grpSp>
      <p:grpSp>
        <p:nvGrpSpPr>
          <p:cNvPr id="27" name="Group 27"/>
          <p:cNvGrpSpPr/>
          <p:nvPr/>
        </p:nvGrpSpPr>
        <p:grpSpPr>
          <a:xfrm>
            <a:off x="6979819" y="3134050"/>
            <a:ext cx="3661226" cy="896936"/>
            <a:chOff x="0" y="0"/>
            <a:chExt cx="4881635" cy="1195914"/>
          </a:xfrm>
        </p:grpSpPr>
        <p:grpSp>
          <p:nvGrpSpPr>
            <p:cNvPr id="28" name="Group 28"/>
            <p:cNvGrpSpPr/>
            <p:nvPr/>
          </p:nvGrpSpPr>
          <p:grpSpPr>
            <a:xfrm>
              <a:off x="0" y="0"/>
              <a:ext cx="4881635" cy="1195914"/>
              <a:chOff x="0" y="0"/>
              <a:chExt cx="964274" cy="236230"/>
            </a:xfrm>
          </p:grpSpPr>
          <p:sp>
            <p:nvSpPr>
              <p:cNvPr id="29" name="Freeform 29"/>
              <p:cNvSpPr/>
              <p:nvPr/>
            </p:nvSpPr>
            <p:spPr>
              <a:xfrm>
                <a:off x="0" y="0"/>
                <a:ext cx="964274" cy="236230"/>
              </a:xfrm>
              <a:custGeom>
                <a:avLst/>
                <a:gdLst/>
                <a:ahLst/>
                <a:cxnLst/>
                <a:rect l="l" t="t" r="r" b="b"/>
                <a:pathLst>
                  <a:path w="964274" h="236230">
                    <a:moveTo>
                      <a:pt x="107843" y="0"/>
                    </a:moveTo>
                    <a:lnTo>
                      <a:pt x="856430" y="0"/>
                    </a:lnTo>
                    <a:cubicBezTo>
                      <a:pt x="915991" y="0"/>
                      <a:pt x="964274" y="48283"/>
                      <a:pt x="964274" y="107843"/>
                    </a:cubicBezTo>
                    <a:lnTo>
                      <a:pt x="964274" y="128387"/>
                    </a:lnTo>
                    <a:cubicBezTo>
                      <a:pt x="964274" y="187947"/>
                      <a:pt x="915991" y="236230"/>
                      <a:pt x="856430" y="236230"/>
                    </a:cubicBezTo>
                    <a:lnTo>
                      <a:pt x="107843" y="236230"/>
                    </a:lnTo>
                    <a:cubicBezTo>
                      <a:pt x="48283" y="236230"/>
                      <a:pt x="0" y="187947"/>
                      <a:pt x="0" y="128387"/>
                    </a:cubicBezTo>
                    <a:lnTo>
                      <a:pt x="0" y="107843"/>
                    </a:lnTo>
                    <a:cubicBezTo>
                      <a:pt x="0" y="48283"/>
                      <a:pt x="48283" y="0"/>
                      <a:pt x="107843" y="0"/>
                    </a:cubicBezTo>
                    <a:close/>
                  </a:path>
                </a:pathLst>
              </a:custGeom>
              <a:solidFill>
                <a:srgbClr val="01237D"/>
              </a:solidFill>
            </p:spPr>
            <p:txBody>
              <a:bodyPr/>
              <a:lstStyle/>
              <a:p>
                <a:endParaRPr lang="en-IN"/>
              </a:p>
            </p:txBody>
          </p:sp>
          <p:sp>
            <p:nvSpPr>
              <p:cNvPr id="30" name="TextBox 30"/>
              <p:cNvSpPr txBox="1"/>
              <p:nvPr/>
            </p:nvSpPr>
            <p:spPr>
              <a:xfrm>
                <a:off x="0" y="-9525"/>
                <a:ext cx="964274" cy="245755"/>
              </a:xfrm>
              <a:prstGeom prst="rect">
                <a:avLst/>
              </a:prstGeom>
            </p:spPr>
            <p:txBody>
              <a:bodyPr lIns="50800" tIns="50800" rIns="50800" bIns="50800" rtlCol="0" anchor="ctr"/>
              <a:lstStyle/>
              <a:p>
                <a:pPr algn="ctr">
                  <a:lnSpc>
                    <a:spcPts val="3131"/>
                  </a:lnSpc>
                </a:pPr>
                <a:endParaRPr/>
              </a:p>
            </p:txBody>
          </p:sp>
        </p:grpSp>
        <p:sp>
          <p:nvSpPr>
            <p:cNvPr id="31" name="TextBox 31"/>
            <p:cNvSpPr txBox="1"/>
            <p:nvPr/>
          </p:nvSpPr>
          <p:spPr>
            <a:xfrm>
              <a:off x="208482" y="182465"/>
              <a:ext cx="4569449"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Drive Storage </a:t>
              </a:r>
            </a:p>
          </p:txBody>
        </p:sp>
      </p:grpSp>
      <p:grpSp>
        <p:nvGrpSpPr>
          <p:cNvPr id="32" name="Group 32"/>
          <p:cNvGrpSpPr/>
          <p:nvPr/>
        </p:nvGrpSpPr>
        <p:grpSpPr>
          <a:xfrm>
            <a:off x="10856210" y="4163706"/>
            <a:ext cx="3661226" cy="896978"/>
            <a:chOff x="0" y="0"/>
            <a:chExt cx="4881635" cy="1195971"/>
          </a:xfrm>
        </p:grpSpPr>
        <p:grpSp>
          <p:nvGrpSpPr>
            <p:cNvPr id="33" name="Group 33"/>
            <p:cNvGrpSpPr/>
            <p:nvPr/>
          </p:nvGrpSpPr>
          <p:grpSpPr>
            <a:xfrm>
              <a:off x="0" y="0"/>
              <a:ext cx="4881635" cy="1195971"/>
              <a:chOff x="0" y="0"/>
              <a:chExt cx="964274" cy="236241"/>
            </a:xfrm>
          </p:grpSpPr>
          <p:sp>
            <p:nvSpPr>
              <p:cNvPr id="34" name="Freeform 34"/>
              <p:cNvSpPr/>
              <p:nvPr/>
            </p:nvSpPr>
            <p:spPr>
              <a:xfrm>
                <a:off x="0" y="0"/>
                <a:ext cx="964274" cy="236241"/>
              </a:xfrm>
              <a:custGeom>
                <a:avLst/>
                <a:gdLst/>
                <a:ahLst/>
                <a:cxnLst/>
                <a:rect l="l" t="t" r="r" b="b"/>
                <a:pathLst>
                  <a:path w="964274" h="236241">
                    <a:moveTo>
                      <a:pt x="107843" y="0"/>
                    </a:moveTo>
                    <a:lnTo>
                      <a:pt x="856430" y="0"/>
                    </a:lnTo>
                    <a:cubicBezTo>
                      <a:pt x="915991" y="0"/>
                      <a:pt x="964274" y="48283"/>
                      <a:pt x="964274" y="107843"/>
                    </a:cubicBezTo>
                    <a:lnTo>
                      <a:pt x="964274" y="128398"/>
                    </a:lnTo>
                    <a:cubicBezTo>
                      <a:pt x="964274" y="187958"/>
                      <a:pt x="915991" y="236241"/>
                      <a:pt x="856430" y="236241"/>
                    </a:cubicBezTo>
                    <a:lnTo>
                      <a:pt x="107843" y="236241"/>
                    </a:lnTo>
                    <a:cubicBezTo>
                      <a:pt x="48283" y="236241"/>
                      <a:pt x="0" y="187958"/>
                      <a:pt x="0" y="128398"/>
                    </a:cubicBezTo>
                    <a:lnTo>
                      <a:pt x="0" y="107843"/>
                    </a:lnTo>
                    <a:cubicBezTo>
                      <a:pt x="0" y="48283"/>
                      <a:pt x="48283" y="0"/>
                      <a:pt x="107843" y="0"/>
                    </a:cubicBezTo>
                    <a:close/>
                  </a:path>
                </a:pathLst>
              </a:custGeom>
              <a:solidFill>
                <a:srgbClr val="01237D"/>
              </a:solidFill>
            </p:spPr>
            <p:txBody>
              <a:bodyPr/>
              <a:lstStyle/>
              <a:p>
                <a:endParaRPr lang="en-IN"/>
              </a:p>
            </p:txBody>
          </p:sp>
          <p:sp>
            <p:nvSpPr>
              <p:cNvPr id="35" name="TextBox 35"/>
              <p:cNvSpPr txBox="1"/>
              <p:nvPr/>
            </p:nvSpPr>
            <p:spPr>
              <a:xfrm>
                <a:off x="0" y="-9525"/>
                <a:ext cx="964274" cy="245766"/>
              </a:xfrm>
              <a:prstGeom prst="rect">
                <a:avLst/>
              </a:prstGeom>
            </p:spPr>
            <p:txBody>
              <a:bodyPr lIns="50800" tIns="50800" rIns="50800" bIns="50800" rtlCol="0" anchor="ctr"/>
              <a:lstStyle/>
              <a:p>
                <a:pPr algn="ctr">
                  <a:lnSpc>
                    <a:spcPts val="3131"/>
                  </a:lnSpc>
                </a:pPr>
                <a:endParaRPr/>
              </a:p>
            </p:txBody>
          </p:sp>
        </p:grpSp>
        <p:sp>
          <p:nvSpPr>
            <p:cNvPr id="36" name="TextBox 36"/>
            <p:cNvSpPr txBox="1"/>
            <p:nvPr/>
          </p:nvSpPr>
          <p:spPr>
            <a:xfrm>
              <a:off x="1364613" y="182465"/>
              <a:ext cx="2464594" cy="811990"/>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Visuals</a:t>
              </a:r>
              <a:r>
                <a:rPr lang="en-US" sz="3909" dirty="0">
                  <a:solidFill>
                    <a:srgbClr val="FFFAEB"/>
                  </a:solidFill>
                  <a:latin typeface="Canva Sans Italics"/>
                </a:rPr>
                <a:t> </a:t>
              </a:r>
            </a:p>
          </p:txBody>
        </p:sp>
      </p:grpSp>
      <p:grpSp>
        <p:nvGrpSpPr>
          <p:cNvPr id="37" name="Group 37"/>
          <p:cNvGrpSpPr/>
          <p:nvPr/>
        </p:nvGrpSpPr>
        <p:grpSpPr>
          <a:xfrm>
            <a:off x="12436361" y="6196631"/>
            <a:ext cx="5626499" cy="1324092"/>
            <a:chOff x="-42844" y="-48220"/>
            <a:chExt cx="7611463" cy="1244134"/>
          </a:xfrm>
        </p:grpSpPr>
        <p:grpSp>
          <p:nvGrpSpPr>
            <p:cNvPr id="38" name="Group 38"/>
            <p:cNvGrpSpPr/>
            <p:nvPr/>
          </p:nvGrpSpPr>
          <p:grpSpPr>
            <a:xfrm>
              <a:off x="-42844" y="-48220"/>
              <a:ext cx="7611463" cy="1244134"/>
              <a:chOff x="-8463" y="-9525"/>
              <a:chExt cx="1503499" cy="245755"/>
            </a:xfrm>
          </p:grpSpPr>
          <p:sp>
            <p:nvSpPr>
              <p:cNvPr id="39" name="Freeform 39"/>
              <p:cNvSpPr/>
              <p:nvPr/>
            </p:nvSpPr>
            <p:spPr>
              <a:xfrm>
                <a:off x="-8463" y="-9525"/>
                <a:ext cx="1495036" cy="236230"/>
              </a:xfrm>
              <a:custGeom>
                <a:avLst/>
                <a:gdLst/>
                <a:ahLst/>
                <a:cxnLst/>
                <a:rect l="l" t="t" r="r" b="b"/>
                <a:pathLst>
                  <a:path w="1495036" h="236230">
                    <a:moveTo>
                      <a:pt x="69557" y="0"/>
                    </a:moveTo>
                    <a:lnTo>
                      <a:pt x="1425479" y="0"/>
                    </a:lnTo>
                    <a:cubicBezTo>
                      <a:pt x="1463894" y="0"/>
                      <a:pt x="1495036" y="31142"/>
                      <a:pt x="1495036" y="69557"/>
                    </a:cubicBezTo>
                    <a:lnTo>
                      <a:pt x="1495036" y="166673"/>
                    </a:lnTo>
                    <a:cubicBezTo>
                      <a:pt x="1495036" y="185121"/>
                      <a:pt x="1487708" y="202813"/>
                      <a:pt x="1474663" y="215857"/>
                    </a:cubicBezTo>
                    <a:cubicBezTo>
                      <a:pt x="1461619" y="228902"/>
                      <a:pt x="1443926" y="236230"/>
                      <a:pt x="1425479" y="236230"/>
                    </a:cubicBezTo>
                    <a:lnTo>
                      <a:pt x="69557" y="236230"/>
                    </a:lnTo>
                    <a:cubicBezTo>
                      <a:pt x="31142" y="236230"/>
                      <a:pt x="0" y="205088"/>
                      <a:pt x="0" y="166673"/>
                    </a:cubicBezTo>
                    <a:lnTo>
                      <a:pt x="0" y="69557"/>
                    </a:lnTo>
                    <a:cubicBezTo>
                      <a:pt x="0" y="31142"/>
                      <a:pt x="31142" y="0"/>
                      <a:pt x="69557" y="0"/>
                    </a:cubicBezTo>
                    <a:close/>
                  </a:path>
                </a:pathLst>
              </a:custGeom>
              <a:solidFill>
                <a:srgbClr val="01237D"/>
              </a:solidFill>
            </p:spPr>
            <p:txBody>
              <a:bodyPr/>
              <a:lstStyle/>
              <a:p>
                <a:endParaRPr lang="en-IN"/>
              </a:p>
            </p:txBody>
          </p:sp>
          <p:sp>
            <p:nvSpPr>
              <p:cNvPr id="40" name="TextBox 40"/>
              <p:cNvSpPr txBox="1"/>
              <p:nvPr/>
            </p:nvSpPr>
            <p:spPr>
              <a:xfrm>
                <a:off x="0" y="-9525"/>
                <a:ext cx="1495036" cy="245755"/>
              </a:xfrm>
              <a:prstGeom prst="rect">
                <a:avLst/>
              </a:prstGeom>
            </p:spPr>
            <p:txBody>
              <a:bodyPr lIns="50800" tIns="50800" rIns="50800" bIns="50800" rtlCol="0" anchor="ctr"/>
              <a:lstStyle/>
              <a:p>
                <a:pPr algn="ctr">
                  <a:lnSpc>
                    <a:spcPts val="3131"/>
                  </a:lnSpc>
                </a:pPr>
                <a:endParaRPr/>
              </a:p>
            </p:txBody>
          </p:sp>
        </p:grpSp>
        <p:sp>
          <p:nvSpPr>
            <p:cNvPr id="41" name="TextBox 41"/>
            <p:cNvSpPr txBox="1"/>
            <p:nvPr/>
          </p:nvSpPr>
          <p:spPr>
            <a:xfrm>
              <a:off x="190945" y="182465"/>
              <a:ext cx="6992729" cy="558139"/>
            </a:xfrm>
            <a:prstGeom prst="rect">
              <a:avLst/>
            </a:prstGeom>
          </p:spPr>
          <p:txBody>
            <a:bodyPr wrap="square"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User Defined Function</a:t>
              </a:r>
            </a:p>
          </p:txBody>
        </p:sp>
      </p:grpSp>
      <p:sp>
        <p:nvSpPr>
          <p:cNvPr id="42" name="Freeform 42"/>
          <p:cNvSpPr/>
          <p:nvPr/>
        </p:nvSpPr>
        <p:spPr>
          <a:xfrm>
            <a:off x="-1054509" y="805172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Freeform 3"/>
          <p:cNvSpPr/>
          <p:nvPr/>
        </p:nvSpPr>
        <p:spPr>
          <a:xfrm>
            <a:off x="17577089" y="4718548"/>
            <a:ext cx="2556280" cy="2553085"/>
          </a:xfrm>
          <a:custGeom>
            <a:avLst/>
            <a:gdLst/>
            <a:ahLst/>
            <a:cxnLst/>
            <a:rect l="l" t="t" r="r" b="b"/>
            <a:pathLst>
              <a:path w="2556280" h="2553085">
                <a:moveTo>
                  <a:pt x="0" y="0"/>
                </a:moveTo>
                <a:lnTo>
                  <a:pt x="2556280" y="0"/>
                </a:lnTo>
                <a:lnTo>
                  <a:pt x="2556280" y="2553084"/>
                </a:lnTo>
                <a:lnTo>
                  <a:pt x="0" y="2553084"/>
                </a:lnTo>
                <a:lnTo>
                  <a:pt x="0" y="0"/>
                </a:lnTo>
                <a:close/>
              </a:path>
            </a:pathLst>
          </a:custGeom>
          <a:blipFill>
            <a:blip r:embed="rId3"/>
            <a:stretch>
              <a:fillRect/>
            </a:stretch>
          </a:blipFill>
        </p:spPr>
        <p:txBody>
          <a:bodyPr/>
          <a:lstStyle/>
          <a:p>
            <a:endParaRPr lang="en-IN"/>
          </a:p>
        </p:txBody>
      </p:sp>
      <p:sp>
        <p:nvSpPr>
          <p:cNvPr id="4" name="AutoShape 4"/>
          <p:cNvSpPr/>
          <p:nvPr/>
        </p:nvSpPr>
        <p:spPr>
          <a:xfrm flipH="1">
            <a:off x="2648113" y="1628547"/>
            <a:ext cx="2824165" cy="1228069"/>
          </a:xfrm>
          <a:prstGeom prst="line">
            <a:avLst/>
          </a:prstGeom>
          <a:ln w="76200" cap="flat">
            <a:solidFill>
              <a:srgbClr val="5A2EA5"/>
            </a:solidFill>
            <a:prstDash val="sysDash"/>
            <a:headEnd type="none" w="sm" len="sm"/>
            <a:tailEnd type="none" w="sm" len="sm"/>
          </a:ln>
        </p:spPr>
        <p:txBody>
          <a:bodyPr/>
          <a:lstStyle/>
          <a:p>
            <a:endParaRPr lang="en-IN"/>
          </a:p>
        </p:txBody>
      </p:sp>
      <p:sp>
        <p:nvSpPr>
          <p:cNvPr id="5" name="Freeform 5"/>
          <p:cNvSpPr/>
          <p:nvPr/>
        </p:nvSpPr>
        <p:spPr>
          <a:xfrm>
            <a:off x="13097917" y="8702141"/>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txBody>
          <a:bodyPr/>
          <a:lstStyle/>
          <a:p>
            <a:endParaRPr lang="en-IN"/>
          </a:p>
        </p:txBody>
      </p:sp>
      <p:sp>
        <p:nvSpPr>
          <p:cNvPr id="6" name="AutoShape 6"/>
          <p:cNvSpPr/>
          <p:nvPr/>
        </p:nvSpPr>
        <p:spPr>
          <a:xfrm>
            <a:off x="11488819" y="1748962"/>
            <a:ext cx="804571" cy="2706194"/>
          </a:xfrm>
          <a:prstGeom prst="line">
            <a:avLst/>
          </a:prstGeom>
          <a:ln w="76200" cap="flat">
            <a:solidFill>
              <a:srgbClr val="5A2EA5"/>
            </a:solidFill>
            <a:prstDash val="sysDash"/>
            <a:headEnd type="none" w="sm" len="sm"/>
            <a:tailEnd type="none" w="sm" len="sm"/>
          </a:ln>
        </p:spPr>
        <p:txBody>
          <a:bodyPr/>
          <a:lstStyle/>
          <a:p>
            <a:endParaRPr lang="en-IN"/>
          </a:p>
        </p:txBody>
      </p:sp>
      <p:sp>
        <p:nvSpPr>
          <p:cNvPr id="7" name="AutoShape 7"/>
          <p:cNvSpPr/>
          <p:nvPr/>
        </p:nvSpPr>
        <p:spPr>
          <a:xfrm>
            <a:off x="11524058" y="1656463"/>
            <a:ext cx="1724679" cy="340632"/>
          </a:xfrm>
          <a:prstGeom prst="line">
            <a:avLst/>
          </a:prstGeom>
          <a:ln w="76200" cap="flat">
            <a:solidFill>
              <a:srgbClr val="5A2EA5"/>
            </a:solidFill>
            <a:prstDash val="sysDash"/>
            <a:headEnd type="none" w="sm" len="sm"/>
            <a:tailEnd type="none" w="sm" len="sm"/>
          </a:ln>
        </p:spPr>
        <p:txBody>
          <a:bodyPr/>
          <a:lstStyle/>
          <a:p>
            <a:endParaRPr lang="en-IN"/>
          </a:p>
        </p:txBody>
      </p:sp>
      <p:sp>
        <p:nvSpPr>
          <p:cNvPr id="8" name="AutoShape 8"/>
          <p:cNvSpPr/>
          <p:nvPr/>
        </p:nvSpPr>
        <p:spPr>
          <a:xfrm>
            <a:off x="10540137" y="2922165"/>
            <a:ext cx="1092053" cy="2482237"/>
          </a:xfrm>
          <a:prstGeom prst="line">
            <a:avLst/>
          </a:prstGeom>
          <a:ln w="76200" cap="flat">
            <a:solidFill>
              <a:srgbClr val="5A2EA5"/>
            </a:solidFill>
            <a:prstDash val="sysDash"/>
            <a:headEnd type="none" w="sm" len="sm"/>
            <a:tailEnd type="none" w="sm" len="sm"/>
          </a:ln>
        </p:spPr>
        <p:txBody>
          <a:bodyPr/>
          <a:lstStyle/>
          <a:p>
            <a:endParaRPr lang="en-IN"/>
          </a:p>
        </p:txBody>
      </p:sp>
      <p:sp>
        <p:nvSpPr>
          <p:cNvPr id="9" name="AutoShape 9"/>
          <p:cNvSpPr/>
          <p:nvPr/>
        </p:nvSpPr>
        <p:spPr>
          <a:xfrm>
            <a:off x="11524058" y="1721547"/>
            <a:ext cx="847132" cy="1105961"/>
          </a:xfrm>
          <a:prstGeom prst="line">
            <a:avLst/>
          </a:prstGeom>
          <a:ln w="76200" cap="flat">
            <a:solidFill>
              <a:srgbClr val="5A2EA5"/>
            </a:solidFill>
            <a:prstDash val="sysDash"/>
            <a:headEnd type="none" w="sm" len="sm"/>
            <a:tailEnd type="none" w="sm" len="sm"/>
          </a:ln>
        </p:spPr>
        <p:txBody>
          <a:bodyPr/>
          <a:lstStyle/>
          <a:p>
            <a:endParaRPr lang="en-IN"/>
          </a:p>
        </p:txBody>
      </p:sp>
      <p:sp>
        <p:nvSpPr>
          <p:cNvPr id="10" name="AutoShape 10"/>
          <p:cNvSpPr/>
          <p:nvPr/>
        </p:nvSpPr>
        <p:spPr>
          <a:xfrm>
            <a:off x="8653616" y="3776511"/>
            <a:ext cx="41152" cy="3266959"/>
          </a:xfrm>
          <a:prstGeom prst="line">
            <a:avLst/>
          </a:prstGeom>
          <a:ln w="76200" cap="flat">
            <a:solidFill>
              <a:srgbClr val="5A2EA5"/>
            </a:solidFill>
            <a:prstDash val="sysDash"/>
            <a:headEnd type="none" w="sm" len="sm"/>
            <a:tailEnd type="none" w="sm" len="sm"/>
          </a:ln>
        </p:spPr>
        <p:txBody>
          <a:bodyPr/>
          <a:lstStyle/>
          <a:p>
            <a:endParaRPr lang="en-IN"/>
          </a:p>
        </p:txBody>
      </p:sp>
      <p:sp>
        <p:nvSpPr>
          <p:cNvPr id="11" name="AutoShape 11"/>
          <p:cNvSpPr/>
          <p:nvPr/>
        </p:nvSpPr>
        <p:spPr>
          <a:xfrm flipH="1">
            <a:off x="5510379" y="2761188"/>
            <a:ext cx="1141803" cy="2000310"/>
          </a:xfrm>
          <a:prstGeom prst="line">
            <a:avLst/>
          </a:prstGeom>
          <a:ln w="76200" cap="flat">
            <a:solidFill>
              <a:srgbClr val="5A2EA5"/>
            </a:solidFill>
            <a:prstDash val="sysDash"/>
            <a:headEnd type="none" w="sm" len="sm"/>
            <a:tailEnd type="none" w="sm" len="sm"/>
          </a:ln>
        </p:spPr>
        <p:txBody>
          <a:bodyPr/>
          <a:lstStyle/>
          <a:p>
            <a:endParaRPr lang="en-IN"/>
          </a:p>
        </p:txBody>
      </p:sp>
      <p:sp>
        <p:nvSpPr>
          <p:cNvPr id="12" name="Freeform 12"/>
          <p:cNvSpPr/>
          <p:nvPr/>
        </p:nvSpPr>
        <p:spPr>
          <a:xfrm rot="-10800000">
            <a:off x="4911515" y="-228871"/>
            <a:ext cx="7315200" cy="3976809"/>
          </a:xfrm>
          <a:custGeom>
            <a:avLst/>
            <a:gdLst/>
            <a:ahLst/>
            <a:cxnLst/>
            <a:rect l="l" t="t" r="r" b="b"/>
            <a:pathLst>
              <a:path w="7315200" h="3976809">
                <a:moveTo>
                  <a:pt x="0" y="0"/>
                </a:moveTo>
                <a:lnTo>
                  <a:pt x="7315200" y="0"/>
                </a:lnTo>
                <a:lnTo>
                  <a:pt x="7315200" y="3976808"/>
                </a:lnTo>
                <a:lnTo>
                  <a:pt x="0" y="3976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13" name="TextBox 13"/>
          <p:cNvSpPr txBox="1"/>
          <p:nvPr/>
        </p:nvSpPr>
        <p:spPr>
          <a:xfrm>
            <a:off x="11446258" y="696645"/>
            <a:ext cx="288950"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6</a:t>
            </a:r>
          </a:p>
        </p:txBody>
      </p:sp>
      <p:sp>
        <p:nvSpPr>
          <p:cNvPr id="14" name="TextBox 14"/>
          <p:cNvSpPr txBox="1"/>
          <p:nvPr/>
        </p:nvSpPr>
        <p:spPr>
          <a:xfrm>
            <a:off x="10313407" y="2116128"/>
            <a:ext cx="297878"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7</a:t>
            </a:r>
          </a:p>
        </p:txBody>
      </p:sp>
      <p:sp>
        <p:nvSpPr>
          <p:cNvPr id="15" name="TextBox 15"/>
          <p:cNvSpPr txBox="1"/>
          <p:nvPr/>
        </p:nvSpPr>
        <p:spPr>
          <a:xfrm>
            <a:off x="8448554" y="2713563"/>
            <a:ext cx="314875"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8</a:t>
            </a:r>
          </a:p>
        </p:txBody>
      </p:sp>
      <p:sp>
        <p:nvSpPr>
          <p:cNvPr id="16" name="TextBox 16"/>
          <p:cNvSpPr txBox="1"/>
          <p:nvPr/>
        </p:nvSpPr>
        <p:spPr>
          <a:xfrm>
            <a:off x="6488048" y="2106603"/>
            <a:ext cx="328267"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9</a:t>
            </a:r>
          </a:p>
        </p:txBody>
      </p:sp>
      <p:sp>
        <p:nvSpPr>
          <p:cNvPr id="17" name="TextBox 17"/>
          <p:cNvSpPr txBox="1"/>
          <p:nvPr/>
        </p:nvSpPr>
        <p:spPr>
          <a:xfrm>
            <a:off x="5156784" y="706613"/>
            <a:ext cx="837011"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10</a:t>
            </a:r>
          </a:p>
        </p:txBody>
      </p:sp>
      <p:grpSp>
        <p:nvGrpSpPr>
          <p:cNvPr id="18" name="Group 18"/>
          <p:cNvGrpSpPr/>
          <p:nvPr/>
        </p:nvGrpSpPr>
        <p:grpSpPr>
          <a:xfrm>
            <a:off x="9821303" y="5321734"/>
            <a:ext cx="4887025" cy="1276542"/>
            <a:chOff x="0" y="0"/>
            <a:chExt cx="6516033" cy="1702057"/>
          </a:xfrm>
        </p:grpSpPr>
        <p:grpSp>
          <p:nvGrpSpPr>
            <p:cNvPr id="19" name="Group 19"/>
            <p:cNvGrpSpPr/>
            <p:nvPr/>
          </p:nvGrpSpPr>
          <p:grpSpPr>
            <a:xfrm>
              <a:off x="0" y="0"/>
              <a:ext cx="6516033" cy="1702057"/>
              <a:chOff x="0" y="0"/>
              <a:chExt cx="1287118" cy="336209"/>
            </a:xfrm>
          </p:grpSpPr>
          <p:sp>
            <p:nvSpPr>
              <p:cNvPr id="20" name="Freeform 20"/>
              <p:cNvSpPr/>
              <p:nvPr/>
            </p:nvSpPr>
            <p:spPr>
              <a:xfrm>
                <a:off x="0" y="0"/>
                <a:ext cx="1287118" cy="336209"/>
              </a:xfrm>
              <a:custGeom>
                <a:avLst/>
                <a:gdLst/>
                <a:ahLst/>
                <a:cxnLst/>
                <a:rect l="l" t="t" r="r" b="b"/>
                <a:pathLst>
                  <a:path w="1287118" h="336209">
                    <a:moveTo>
                      <a:pt x="80793" y="0"/>
                    </a:moveTo>
                    <a:lnTo>
                      <a:pt x="1206325" y="0"/>
                    </a:lnTo>
                    <a:cubicBezTo>
                      <a:pt x="1250945" y="0"/>
                      <a:pt x="1287118" y="36172"/>
                      <a:pt x="1287118" y="80793"/>
                    </a:cubicBezTo>
                    <a:lnTo>
                      <a:pt x="1287118" y="255416"/>
                    </a:lnTo>
                    <a:cubicBezTo>
                      <a:pt x="1287118" y="300036"/>
                      <a:pt x="1250945" y="336209"/>
                      <a:pt x="1206325" y="336209"/>
                    </a:cubicBezTo>
                    <a:lnTo>
                      <a:pt x="80793" y="336209"/>
                    </a:lnTo>
                    <a:cubicBezTo>
                      <a:pt x="36172" y="336209"/>
                      <a:pt x="0" y="300036"/>
                      <a:pt x="0" y="255416"/>
                    </a:cubicBezTo>
                    <a:lnTo>
                      <a:pt x="0" y="80793"/>
                    </a:lnTo>
                    <a:cubicBezTo>
                      <a:pt x="0" y="36172"/>
                      <a:pt x="36172" y="0"/>
                      <a:pt x="80793" y="0"/>
                    </a:cubicBezTo>
                    <a:close/>
                  </a:path>
                </a:pathLst>
              </a:custGeom>
              <a:solidFill>
                <a:srgbClr val="01237D"/>
              </a:solidFill>
            </p:spPr>
            <p:txBody>
              <a:bodyPr/>
              <a:lstStyle/>
              <a:p>
                <a:endParaRPr lang="en-IN"/>
              </a:p>
            </p:txBody>
          </p:sp>
          <p:sp>
            <p:nvSpPr>
              <p:cNvPr id="21" name="TextBox 21"/>
              <p:cNvSpPr txBox="1"/>
              <p:nvPr/>
            </p:nvSpPr>
            <p:spPr>
              <a:xfrm>
                <a:off x="0" y="-9525"/>
                <a:ext cx="1287118" cy="345734"/>
              </a:xfrm>
              <a:prstGeom prst="rect">
                <a:avLst/>
              </a:prstGeom>
            </p:spPr>
            <p:txBody>
              <a:bodyPr lIns="50800" tIns="50800" rIns="50800" bIns="50800" rtlCol="0" anchor="ctr"/>
              <a:lstStyle/>
              <a:p>
                <a:pPr algn="ctr">
                  <a:lnSpc>
                    <a:spcPts val="3131"/>
                  </a:lnSpc>
                </a:pPr>
                <a:endParaRPr/>
              </a:p>
            </p:txBody>
          </p:sp>
        </p:grpSp>
        <p:sp>
          <p:nvSpPr>
            <p:cNvPr id="22" name="TextBox 22"/>
            <p:cNvSpPr txBox="1"/>
            <p:nvPr/>
          </p:nvSpPr>
          <p:spPr>
            <a:xfrm>
              <a:off x="140918" y="321331"/>
              <a:ext cx="6234197" cy="1198149"/>
            </a:xfrm>
            <a:prstGeom prst="rect">
              <a:avLst/>
            </a:prstGeom>
          </p:spPr>
          <p:txBody>
            <a:bodyPr lIns="0" tIns="0" rIns="0" bIns="0" rtlCol="0" anchor="t">
              <a:spAutoFit/>
            </a:bodyPr>
            <a:lstStyle/>
            <a:p>
              <a:pPr algn="ctr">
                <a:lnSpc>
                  <a:spcPts val="3588"/>
                </a:lnSpc>
                <a:spcBef>
                  <a:spcPct val="0"/>
                </a:spcBef>
              </a:pPr>
              <a:r>
                <a:rPr lang="en-US" sz="2917"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Append both face and eye analysis in array</a:t>
              </a:r>
            </a:p>
          </p:txBody>
        </p:sp>
      </p:grpSp>
      <p:grpSp>
        <p:nvGrpSpPr>
          <p:cNvPr id="23" name="Group 23"/>
          <p:cNvGrpSpPr/>
          <p:nvPr/>
        </p:nvGrpSpPr>
        <p:grpSpPr>
          <a:xfrm>
            <a:off x="817500" y="2856615"/>
            <a:ext cx="3661226" cy="896936"/>
            <a:chOff x="0" y="0"/>
            <a:chExt cx="964274" cy="236230"/>
          </a:xfrm>
        </p:grpSpPr>
        <p:sp>
          <p:nvSpPr>
            <p:cNvPr id="24" name="Freeform 24"/>
            <p:cNvSpPr/>
            <p:nvPr/>
          </p:nvSpPr>
          <p:spPr>
            <a:xfrm>
              <a:off x="0" y="0"/>
              <a:ext cx="964274" cy="236230"/>
            </a:xfrm>
            <a:custGeom>
              <a:avLst/>
              <a:gdLst/>
              <a:ahLst/>
              <a:cxnLst/>
              <a:rect l="l" t="t" r="r" b="b"/>
              <a:pathLst>
                <a:path w="964274" h="236230">
                  <a:moveTo>
                    <a:pt x="107843" y="0"/>
                  </a:moveTo>
                  <a:lnTo>
                    <a:pt x="856430" y="0"/>
                  </a:lnTo>
                  <a:cubicBezTo>
                    <a:pt x="915991" y="0"/>
                    <a:pt x="964274" y="48283"/>
                    <a:pt x="964274" y="107843"/>
                  </a:cubicBezTo>
                  <a:lnTo>
                    <a:pt x="964274" y="128387"/>
                  </a:lnTo>
                  <a:cubicBezTo>
                    <a:pt x="964274" y="187947"/>
                    <a:pt x="915991" y="236230"/>
                    <a:pt x="856430" y="236230"/>
                  </a:cubicBezTo>
                  <a:lnTo>
                    <a:pt x="107843" y="236230"/>
                  </a:lnTo>
                  <a:cubicBezTo>
                    <a:pt x="48283" y="236230"/>
                    <a:pt x="0" y="187947"/>
                    <a:pt x="0" y="128387"/>
                  </a:cubicBezTo>
                  <a:lnTo>
                    <a:pt x="0" y="107843"/>
                  </a:lnTo>
                  <a:cubicBezTo>
                    <a:pt x="0" y="48283"/>
                    <a:pt x="48283" y="0"/>
                    <a:pt x="107843" y="0"/>
                  </a:cubicBezTo>
                  <a:close/>
                </a:path>
              </a:pathLst>
            </a:custGeom>
            <a:solidFill>
              <a:srgbClr val="01237D"/>
            </a:solidFill>
          </p:spPr>
          <p:txBody>
            <a:bodyPr/>
            <a:lstStyle/>
            <a:p>
              <a:endParaRPr lang="en-IN"/>
            </a:p>
          </p:txBody>
        </p:sp>
        <p:sp>
          <p:nvSpPr>
            <p:cNvPr id="25" name="TextBox 25"/>
            <p:cNvSpPr txBox="1"/>
            <p:nvPr/>
          </p:nvSpPr>
          <p:spPr>
            <a:xfrm>
              <a:off x="0" y="-9525"/>
              <a:ext cx="964274" cy="245755"/>
            </a:xfrm>
            <a:prstGeom prst="rect">
              <a:avLst/>
            </a:prstGeom>
          </p:spPr>
          <p:txBody>
            <a:bodyPr lIns="50800" tIns="50800" rIns="50800" bIns="50800" rtlCol="0" anchor="ctr"/>
            <a:lstStyle/>
            <a:p>
              <a:pPr algn="ctr">
                <a:lnSpc>
                  <a:spcPts val="3131"/>
                </a:lnSpc>
              </a:pPr>
              <a:endParaRPr/>
            </a:p>
          </p:txBody>
        </p:sp>
      </p:grpSp>
      <p:sp>
        <p:nvSpPr>
          <p:cNvPr id="26" name="TextBox 26"/>
          <p:cNvSpPr txBox="1"/>
          <p:nvPr/>
        </p:nvSpPr>
        <p:spPr>
          <a:xfrm>
            <a:off x="933862" y="3054585"/>
            <a:ext cx="3352303" cy="491472"/>
          </a:xfrm>
          <a:prstGeom prst="rect">
            <a:avLst/>
          </a:prstGeom>
        </p:spPr>
        <p:txBody>
          <a:bodyPr lIns="0" tIns="0" rIns="0" bIns="0" rtlCol="0" anchor="t">
            <a:spAutoFit/>
          </a:bodyPr>
          <a:lstStyle/>
          <a:p>
            <a:pPr algn="ctr">
              <a:lnSpc>
                <a:spcPts val="3897"/>
              </a:lnSpc>
              <a:spcBef>
                <a:spcPct val="0"/>
              </a:spcBef>
            </a:pPr>
            <a:r>
              <a:rPr lang="en-US" sz="3168"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Model Training</a:t>
            </a:r>
          </a:p>
        </p:txBody>
      </p:sp>
      <p:grpSp>
        <p:nvGrpSpPr>
          <p:cNvPr id="27" name="Group 27"/>
          <p:cNvGrpSpPr/>
          <p:nvPr/>
        </p:nvGrpSpPr>
        <p:grpSpPr>
          <a:xfrm>
            <a:off x="6551671" y="6945858"/>
            <a:ext cx="4169891" cy="1200721"/>
            <a:chOff x="0" y="0"/>
            <a:chExt cx="1098243" cy="316239"/>
          </a:xfrm>
        </p:grpSpPr>
        <p:sp>
          <p:nvSpPr>
            <p:cNvPr id="28" name="Freeform 28"/>
            <p:cNvSpPr/>
            <p:nvPr/>
          </p:nvSpPr>
          <p:spPr>
            <a:xfrm>
              <a:off x="0" y="0"/>
              <a:ext cx="1098243" cy="316239"/>
            </a:xfrm>
            <a:custGeom>
              <a:avLst/>
              <a:gdLst/>
              <a:ahLst/>
              <a:cxnLst/>
              <a:rect l="l" t="t" r="r" b="b"/>
              <a:pathLst>
                <a:path w="1098243" h="316239">
                  <a:moveTo>
                    <a:pt x="94688" y="0"/>
                  </a:moveTo>
                  <a:lnTo>
                    <a:pt x="1003555" y="0"/>
                  </a:lnTo>
                  <a:cubicBezTo>
                    <a:pt x="1055850" y="0"/>
                    <a:pt x="1098243" y="42393"/>
                    <a:pt x="1098243" y="94688"/>
                  </a:cubicBezTo>
                  <a:lnTo>
                    <a:pt x="1098243" y="221551"/>
                  </a:lnTo>
                  <a:cubicBezTo>
                    <a:pt x="1098243" y="273846"/>
                    <a:pt x="1055850" y="316239"/>
                    <a:pt x="1003555" y="316239"/>
                  </a:cubicBezTo>
                  <a:lnTo>
                    <a:pt x="94688" y="316239"/>
                  </a:lnTo>
                  <a:cubicBezTo>
                    <a:pt x="42393" y="316239"/>
                    <a:pt x="0" y="273846"/>
                    <a:pt x="0" y="221551"/>
                  </a:cubicBezTo>
                  <a:lnTo>
                    <a:pt x="0" y="94688"/>
                  </a:lnTo>
                  <a:cubicBezTo>
                    <a:pt x="0" y="42393"/>
                    <a:pt x="42393" y="0"/>
                    <a:pt x="94688" y="0"/>
                  </a:cubicBezTo>
                  <a:close/>
                </a:path>
              </a:pathLst>
            </a:custGeom>
            <a:solidFill>
              <a:srgbClr val="01237D"/>
            </a:solidFill>
          </p:spPr>
          <p:txBody>
            <a:bodyPr/>
            <a:lstStyle/>
            <a:p>
              <a:endParaRPr lang="en-IN"/>
            </a:p>
          </p:txBody>
        </p:sp>
        <p:sp>
          <p:nvSpPr>
            <p:cNvPr id="29" name="TextBox 29"/>
            <p:cNvSpPr txBox="1"/>
            <p:nvPr/>
          </p:nvSpPr>
          <p:spPr>
            <a:xfrm>
              <a:off x="0" y="-9525"/>
              <a:ext cx="1098243" cy="325764"/>
            </a:xfrm>
            <a:prstGeom prst="rect">
              <a:avLst/>
            </a:prstGeom>
          </p:spPr>
          <p:txBody>
            <a:bodyPr lIns="50800" tIns="50800" rIns="50800" bIns="50800" rtlCol="0" anchor="ctr"/>
            <a:lstStyle/>
            <a:p>
              <a:pPr algn="ctr">
                <a:lnSpc>
                  <a:spcPts val="3131"/>
                </a:lnSpc>
              </a:pPr>
              <a:endParaRPr/>
            </a:p>
          </p:txBody>
        </p:sp>
      </p:grpSp>
      <p:sp>
        <p:nvSpPr>
          <p:cNvPr id="30" name="TextBox 30"/>
          <p:cNvSpPr txBox="1"/>
          <p:nvPr/>
        </p:nvSpPr>
        <p:spPr>
          <a:xfrm>
            <a:off x="6846795" y="7058524"/>
            <a:ext cx="3745037" cy="983667"/>
          </a:xfrm>
          <a:prstGeom prst="rect">
            <a:avLst/>
          </a:prstGeom>
        </p:spPr>
        <p:txBody>
          <a:bodyPr wrap="square" lIns="0" tIns="0" rIns="0" bIns="0" rtlCol="0" anchor="t">
            <a:spAutoFit/>
          </a:bodyPr>
          <a:lstStyle/>
          <a:p>
            <a:pPr algn="ctr">
              <a:lnSpc>
                <a:spcPts val="3938"/>
              </a:lnSpc>
              <a:spcBef>
                <a:spcPct val="0"/>
              </a:spcBef>
            </a:pPr>
            <a:r>
              <a:rPr lang="en-US" sz="3202"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Preprocessing data array</a:t>
            </a:r>
          </a:p>
        </p:txBody>
      </p:sp>
      <p:grpSp>
        <p:nvGrpSpPr>
          <p:cNvPr id="31" name="Group 31"/>
          <p:cNvGrpSpPr/>
          <p:nvPr/>
        </p:nvGrpSpPr>
        <p:grpSpPr>
          <a:xfrm>
            <a:off x="3679766" y="4761499"/>
            <a:ext cx="3661226" cy="1450547"/>
            <a:chOff x="0" y="0"/>
            <a:chExt cx="964274" cy="382037"/>
          </a:xfrm>
        </p:grpSpPr>
        <p:sp>
          <p:nvSpPr>
            <p:cNvPr id="32" name="Freeform 32"/>
            <p:cNvSpPr/>
            <p:nvPr/>
          </p:nvSpPr>
          <p:spPr>
            <a:xfrm>
              <a:off x="0" y="0"/>
              <a:ext cx="964274" cy="382037"/>
            </a:xfrm>
            <a:custGeom>
              <a:avLst/>
              <a:gdLst/>
              <a:ahLst/>
              <a:cxnLst/>
              <a:rect l="l" t="t" r="r" b="b"/>
              <a:pathLst>
                <a:path w="964274" h="382037">
                  <a:moveTo>
                    <a:pt x="107843" y="0"/>
                  </a:moveTo>
                  <a:lnTo>
                    <a:pt x="856430" y="0"/>
                  </a:lnTo>
                  <a:cubicBezTo>
                    <a:pt x="915991" y="0"/>
                    <a:pt x="964274" y="48283"/>
                    <a:pt x="964274" y="107843"/>
                  </a:cubicBezTo>
                  <a:lnTo>
                    <a:pt x="964274" y="274194"/>
                  </a:lnTo>
                  <a:cubicBezTo>
                    <a:pt x="964274" y="333754"/>
                    <a:pt x="915991" y="382037"/>
                    <a:pt x="856430" y="382037"/>
                  </a:cubicBezTo>
                  <a:lnTo>
                    <a:pt x="107843" y="382037"/>
                  </a:lnTo>
                  <a:cubicBezTo>
                    <a:pt x="48283" y="382037"/>
                    <a:pt x="0" y="333754"/>
                    <a:pt x="0" y="274194"/>
                  </a:cubicBezTo>
                  <a:lnTo>
                    <a:pt x="0" y="107843"/>
                  </a:lnTo>
                  <a:cubicBezTo>
                    <a:pt x="0" y="48283"/>
                    <a:pt x="48283" y="0"/>
                    <a:pt x="107843" y="0"/>
                  </a:cubicBezTo>
                  <a:close/>
                </a:path>
              </a:pathLst>
            </a:custGeom>
            <a:solidFill>
              <a:srgbClr val="01237D"/>
            </a:solidFill>
          </p:spPr>
          <p:txBody>
            <a:bodyPr/>
            <a:lstStyle/>
            <a:p>
              <a:endParaRPr lang="en-IN"/>
            </a:p>
          </p:txBody>
        </p:sp>
        <p:sp>
          <p:nvSpPr>
            <p:cNvPr id="33" name="TextBox 33"/>
            <p:cNvSpPr txBox="1"/>
            <p:nvPr/>
          </p:nvSpPr>
          <p:spPr>
            <a:xfrm>
              <a:off x="0" y="-9525"/>
              <a:ext cx="964274" cy="391562"/>
            </a:xfrm>
            <a:prstGeom prst="rect">
              <a:avLst/>
            </a:prstGeom>
          </p:spPr>
          <p:txBody>
            <a:bodyPr lIns="50800" tIns="50800" rIns="50800" bIns="50800" rtlCol="0" anchor="ctr"/>
            <a:lstStyle/>
            <a:p>
              <a:pPr algn="ctr">
                <a:lnSpc>
                  <a:spcPts val="3131"/>
                </a:lnSpc>
              </a:pPr>
              <a:endParaRPr/>
            </a:p>
          </p:txBody>
        </p:sp>
      </p:grpSp>
      <p:sp>
        <p:nvSpPr>
          <p:cNvPr id="34" name="TextBox 34"/>
          <p:cNvSpPr txBox="1"/>
          <p:nvPr/>
        </p:nvSpPr>
        <p:spPr>
          <a:xfrm>
            <a:off x="4015893" y="4910611"/>
            <a:ext cx="2988971" cy="1134413"/>
          </a:xfrm>
          <a:prstGeom prst="rect">
            <a:avLst/>
          </a:prstGeom>
        </p:spPr>
        <p:txBody>
          <a:bodyPr wrap="square" lIns="0" tIns="0" rIns="0" bIns="0" rtlCol="0" anchor="t">
            <a:spAutoFit/>
          </a:bodyPr>
          <a:lstStyle/>
          <a:p>
            <a:pPr algn="ctr">
              <a:lnSpc>
                <a:spcPts val="4523"/>
              </a:lnSpc>
              <a:spcBef>
                <a:spcPct val="0"/>
              </a:spcBef>
            </a:pPr>
            <a:r>
              <a:rPr lang="en-US" sz="3677"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Data Augmentation</a:t>
            </a:r>
          </a:p>
        </p:txBody>
      </p:sp>
      <p:sp>
        <p:nvSpPr>
          <p:cNvPr id="35" name="Freeform 35"/>
          <p:cNvSpPr/>
          <p:nvPr/>
        </p:nvSpPr>
        <p:spPr>
          <a:xfrm>
            <a:off x="15845779" y="-1998672"/>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txBody>
          <a:bodyPr/>
          <a:lstStyle/>
          <a:p>
            <a:endParaRPr lang="en-IN"/>
          </a:p>
        </p:txBody>
      </p:sp>
      <p:grpSp>
        <p:nvGrpSpPr>
          <p:cNvPr id="36" name="Group 36"/>
          <p:cNvGrpSpPr/>
          <p:nvPr/>
        </p:nvGrpSpPr>
        <p:grpSpPr>
          <a:xfrm>
            <a:off x="12226715" y="1721547"/>
            <a:ext cx="5676464" cy="896936"/>
            <a:chOff x="0" y="0"/>
            <a:chExt cx="1495036" cy="236230"/>
          </a:xfrm>
        </p:grpSpPr>
        <p:sp>
          <p:nvSpPr>
            <p:cNvPr id="37" name="Freeform 37"/>
            <p:cNvSpPr/>
            <p:nvPr/>
          </p:nvSpPr>
          <p:spPr>
            <a:xfrm>
              <a:off x="0" y="0"/>
              <a:ext cx="1495036" cy="236230"/>
            </a:xfrm>
            <a:custGeom>
              <a:avLst/>
              <a:gdLst/>
              <a:ahLst/>
              <a:cxnLst/>
              <a:rect l="l" t="t" r="r" b="b"/>
              <a:pathLst>
                <a:path w="1495036" h="236230">
                  <a:moveTo>
                    <a:pt x="69557" y="0"/>
                  </a:moveTo>
                  <a:lnTo>
                    <a:pt x="1425479" y="0"/>
                  </a:lnTo>
                  <a:cubicBezTo>
                    <a:pt x="1463894" y="0"/>
                    <a:pt x="1495036" y="31142"/>
                    <a:pt x="1495036" y="69557"/>
                  </a:cubicBezTo>
                  <a:lnTo>
                    <a:pt x="1495036" y="166673"/>
                  </a:lnTo>
                  <a:cubicBezTo>
                    <a:pt x="1495036" y="185121"/>
                    <a:pt x="1487708" y="202813"/>
                    <a:pt x="1474663" y="215857"/>
                  </a:cubicBezTo>
                  <a:cubicBezTo>
                    <a:pt x="1461619" y="228902"/>
                    <a:pt x="1443926" y="236230"/>
                    <a:pt x="1425479" y="236230"/>
                  </a:cubicBezTo>
                  <a:lnTo>
                    <a:pt x="69557" y="236230"/>
                  </a:lnTo>
                  <a:cubicBezTo>
                    <a:pt x="31142" y="236230"/>
                    <a:pt x="0" y="205088"/>
                    <a:pt x="0" y="166673"/>
                  </a:cubicBezTo>
                  <a:lnTo>
                    <a:pt x="0" y="69557"/>
                  </a:lnTo>
                  <a:cubicBezTo>
                    <a:pt x="0" y="31142"/>
                    <a:pt x="31142" y="0"/>
                    <a:pt x="69557" y="0"/>
                  </a:cubicBezTo>
                  <a:close/>
                </a:path>
              </a:pathLst>
            </a:custGeom>
            <a:solidFill>
              <a:srgbClr val="01237D"/>
            </a:solidFill>
          </p:spPr>
          <p:txBody>
            <a:bodyPr/>
            <a:lstStyle/>
            <a:p>
              <a:endParaRPr lang="en-IN"/>
            </a:p>
          </p:txBody>
        </p:sp>
        <p:sp>
          <p:nvSpPr>
            <p:cNvPr id="38" name="TextBox 38"/>
            <p:cNvSpPr txBox="1"/>
            <p:nvPr/>
          </p:nvSpPr>
          <p:spPr>
            <a:xfrm>
              <a:off x="0" y="-9525"/>
              <a:ext cx="1495036" cy="245755"/>
            </a:xfrm>
            <a:prstGeom prst="rect">
              <a:avLst/>
            </a:prstGeom>
          </p:spPr>
          <p:txBody>
            <a:bodyPr lIns="50800" tIns="50800" rIns="50800" bIns="50800" rtlCol="0" anchor="ctr"/>
            <a:lstStyle/>
            <a:p>
              <a:pPr algn="ctr">
                <a:lnSpc>
                  <a:spcPts val="3131"/>
                </a:lnSpc>
              </a:pPr>
              <a:endParaRPr/>
            </a:p>
          </p:txBody>
        </p:sp>
      </p:grpSp>
      <p:sp>
        <p:nvSpPr>
          <p:cNvPr id="39" name="TextBox 39"/>
          <p:cNvSpPr txBox="1"/>
          <p:nvPr/>
        </p:nvSpPr>
        <p:spPr>
          <a:xfrm>
            <a:off x="12213631" y="1930463"/>
            <a:ext cx="5537489" cy="481286"/>
          </a:xfrm>
          <a:prstGeom prst="rect">
            <a:avLst/>
          </a:prstGeom>
        </p:spPr>
        <p:txBody>
          <a:bodyPr wrap="square" lIns="0" tIns="0" rIns="0" bIns="0" rtlCol="0" anchor="t">
            <a:spAutoFit/>
          </a:bodyPr>
          <a:lstStyle/>
          <a:p>
            <a:pPr algn="ctr">
              <a:lnSpc>
                <a:spcPts val="3859"/>
              </a:lnSpc>
              <a:spcBef>
                <a:spcPct val="0"/>
              </a:spcBef>
            </a:pPr>
            <a:r>
              <a:rPr lang="en-US" sz="3138"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Face detection for yawn</a:t>
            </a:r>
          </a:p>
        </p:txBody>
      </p:sp>
      <p:sp>
        <p:nvSpPr>
          <p:cNvPr id="40" name="Freeform 40"/>
          <p:cNvSpPr/>
          <p:nvPr/>
        </p:nvSpPr>
        <p:spPr>
          <a:xfrm>
            <a:off x="-2611186" y="6668085"/>
            <a:ext cx="8083465" cy="8073361"/>
          </a:xfrm>
          <a:custGeom>
            <a:avLst/>
            <a:gdLst/>
            <a:ahLst/>
            <a:cxnLst/>
            <a:rect l="l" t="t" r="r" b="b"/>
            <a:pathLst>
              <a:path w="8083465" h="8073361">
                <a:moveTo>
                  <a:pt x="0" y="0"/>
                </a:moveTo>
                <a:lnTo>
                  <a:pt x="8083465" y="0"/>
                </a:lnTo>
                <a:lnTo>
                  <a:pt x="8083465" y="8073360"/>
                </a:lnTo>
                <a:lnTo>
                  <a:pt x="0" y="8073360"/>
                </a:lnTo>
                <a:lnTo>
                  <a:pt x="0" y="0"/>
                </a:lnTo>
                <a:close/>
              </a:path>
            </a:pathLst>
          </a:custGeom>
          <a:blipFill>
            <a:blip r:embed="rId3"/>
            <a:stretch>
              <a:fillRect/>
            </a:stretch>
          </a:blipFill>
        </p:spPr>
        <p:txBody>
          <a:bodyPr/>
          <a:lstStyle/>
          <a:p>
            <a:endParaRPr lang="en-IN"/>
          </a:p>
        </p:txBody>
      </p:sp>
      <p:grpSp>
        <p:nvGrpSpPr>
          <p:cNvPr id="41" name="Group 41"/>
          <p:cNvGrpSpPr/>
          <p:nvPr/>
        </p:nvGrpSpPr>
        <p:grpSpPr>
          <a:xfrm>
            <a:off x="12264815" y="2809171"/>
            <a:ext cx="5676464" cy="896936"/>
            <a:chOff x="0" y="0"/>
            <a:chExt cx="1495036" cy="236230"/>
          </a:xfrm>
        </p:grpSpPr>
        <p:sp>
          <p:nvSpPr>
            <p:cNvPr id="42" name="Freeform 42"/>
            <p:cNvSpPr/>
            <p:nvPr/>
          </p:nvSpPr>
          <p:spPr>
            <a:xfrm>
              <a:off x="0" y="0"/>
              <a:ext cx="1495036" cy="236230"/>
            </a:xfrm>
            <a:custGeom>
              <a:avLst/>
              <a:gdLst/>
              <a:ahLst/>
              <a:cxnLst/>
              <a:rect l="l" t="t" r="r" b="b"/>
              <a:pathLst>
                <a:path w="1495036" h="236230">
                  <a:moveTo>
                    <a:pt x="69557" y="0"/>
                  </a:moveTo>
                  <a:lnTo>
                    <a:pt x="1425479" y="0"/>
                  </a:lnTo>
                  <a:cubicBezTo>
                    <a:pt x="1463894" y="0"/>
                    <a:pt x="1495036" y="31142"/>
                    <a:pt x="1495036" y="69557"/>
                  </a:cubicBezTo>
                  <a:lnTo>
                    <a:pt x="1495036" y="166673"/>
                  </a:lnTo>
                  <a:cubicBezTo>
                    <a:pt x="1495036" y="185121"/>
                    <a:pt x="1487708" y="202813"/>
                    <a:pt x="1474663" y="215857"/>
                  </a:cubicBezTo>
                  <a:cubicBezTo>
                    <a:pt x="1461619" y="228902"/>
                    <a:pt x="1443926" y="236230"/>
                    <a:pt x="1425479" y="236230"/>
                  </a:cubicBezTo>
                  <a:lnTo>
                    <a:pt x="69557" y="236230"/>
                  </a:lnTo>
                  <a:cubicBezTo>
                    <a:pt x="31142" y="236230"/>
                    <a:pt x="0" y="205088"/>
                    <a:pt x="0" y="166673"/>
                  </a:cubicBezTo>
                  <a:lnTo>
                    <a:pt x="0" y="69557"/>
                  </a:lnTo>
                  <a:cubicBezTo>
                    <a:pt x="0" y="31142"/>
                    <a:pt x="31142" y="0"/>
                    <a:pt x="69557" y="0"/>
                  </a:cubicBezTo>
                  <a:close/>
                </a:path>
              </a:pathLst>
            </a:custGeom>
            <a:solidFill>
              <a:srgbClr val="01237D"/>
            </a:solidFill>
          </p:spPr>
          <p:txBody>
            <a:bodyPr/>
            <a:lstStyle/>
            <a:p>
              <a:endParaRPr lang="en-IN"/>
            </a:p>
          </p:txBody>
        </p:sp>
        <p:sp>
          <p:nvSpPr>
            <p:cNvPr id="43" name="TextBox 43"/>
            <p:cNvSpPr txBox="1"/>
            <p:nvPr/>
          </p:nvSpPr>
          <p:spPr>
            <a:xfrm>
              <a:off x="0" y="-9525"/>
              <a:ext cx="1495036" cy="245755"/>
            </a:xfrm>
            <a:prstGeom prst="rect">
              <a:avLst/>
            </a:prstGeom>
          </p:spPr>
          <p:txBody>
            <a:bodyPr lIns="50800" tIns="50800" rIns="50800" bIns="50800" rtlCol="0" anchor="ctr"/>
            <a:lstStyle/>
            <a:p>
              <a:pPr algn="ctr">
                <a:lnSpc>
                  <a:spcPts val="3131"/>
                </a:lnSpc>
              </a:pPr>
              <a:endParaRPr/>
            </a:p>
          </p:txBody>
        </p:sp>
      </p:grpSp>
      <p:grpSp>
        <p:nvGrpSpPr>
          <p:cNvPr id="44" name="Group 44"/>
          <p:cNvGrpSpPr/>
          <p:nvPr/>
        </p:nvGrpSpPr>
        <p:grpSpPr>
          <a:xfrm>
            <a:off x="12264815" y="3944051"/>
            <a:ext cx="5676464" cy="1132493"/>
            <a:chOff x="0" y="0"/>
            <a:chExt cx="1495036" cy="298270"/>
          </a:xfrm>
        </p:grpSpPr>
        <p:sp>
          <p:nvSpPr>
            <p:cNvPr id="45" name="Freeform 45"/>
            <p:cNvSpPr/>
            <p:nvPr/>
          </p:nvSpPr>
          <p:spPr>
            <a:xfrm>
              <a:off x="0" y="0"/>
              <a:ext cx="1495036" cy="298270"/>
            </a:xfrm>
            <a:custGeom>
              <a:avLst/>
              <a:gdLst/>
              <a:ahLst/>
              <a:cxnLst/>
              <a:rect l="l" t="t" r="r" b="b"/>
              <a:pathLst>
                <a:path w="1495036" h="298270">
                  <a:moveTo>
                    <a:pt x="69557" y="0"/>
                  </a:moveTo>
                  <a:lnTo>
                    <a:pt x="1425479" y="0"/>
                  </a:lnTo>
                  <a:cubicBezTo>
                    <a:pt x="1463894" y="0"/>
                    <a:pt x="1495036" y="31142"/>
                    <a:pt x="1495036" y="69557"/>
                  </a:cubicBezTo>
                  <a:lnTo>
                    <a:pt x="1495036" y="228713"/>
                  </a:lnTo>
                  <a:cubicBezTo>
                    <a:pt x="1495036" y="247160"/>
                    <a:pt x="1487708" y="264853"/>
                    <a:pt x="1474663" y="277897"/>
                  </a:cubicBezTo>
                  <a:cubicBezTo>
                    <a:pt x="1461619" y="290942"/>
                    <a:pt x="1443926" y="298270"/>
                    <a:pt x="1425479" y="298270"/>
                  </a:cubicBezTo>
                  <a:lnTo>
                    <a:pt x="69557" y="298270"/>
                  </a:lnTo>
                  <a:cubicBezTo>
                    <a:pt x="31142" y="298270"/>
                    <a:pt x="0" y="267128"/>
                    <a:pt x="0" y="228713"/>
                  </a:cubicBezTo>
                  <a:lnTo>
                    <a:pt x="0" y="69557"/>
                  </a:lnTo>
                  <a:cubicBezTo>
                    <a:pt x="0" y="31142"/>
                    <a:pt x="31142" y="0"/>
                    <a:pt x="69557" y="0"/>
                  </a:cubicBezTo>
                  <a:close/>
                </a:path>
              </a:pathLst>
            </a:custGeom>
            <a:solidFill>
              <a:srgbClr val="01237D"/>
            </a:solidFill>
          </p:spPr>
          <p:txBody>
            <a:bodyPr/>
            <a:lstStyle/>
            <a:p>
              <a:endParaRPr lang="en-IN"/>
            </a:p>
          </p:txBody>
        </p:sp>
        <p:sp>
          <p:nvSpPr>
            <p:cNvPr id="46" name="TextBox 46"/>
            <p:cNvSpPr txBox="1"/>
            <p:nvPr/>
          </p:nvSpPr>
          <p:spPr>
            <a:xfrm>
              <a:off x="0" y="-9525"/>
              <a:ext cx="1495036" cy="307795"/>
            </a:xfrm>
            <a:prstGeom prst="rect">
              <a:avLst/>
            </a:prstGeom>
          </p:spPr>
          <p:txBody>
            <a:bodyPr lIns="50800" tIns="50800" rIns="50800" bIns="50800" rtlCol="0" anchor="ctr"/>
            <a:lstStyle/>
            <a:p>
              <a:pPr algn="ctr">
                <a:lnSpc>
                  <a:spcPts val="3131"/>
                </a:lnSpc>
              </a:pPr>
              <a:endParaRPr/>
            </a:p>
          </p:txBody>
        </p:sp>
      </p:grpSp>
      <p:sp>
        <p:nvSpPr>
          <p:cNvPr id="47" name="TextBox 47"/>
          <p:cNvSpPr txBox="1"/>
          <p:nvPr/>
        </p:nvSpPr>
        <p:spPr>
          <a:xfrm>
            <a:off x="12548176" y="4087107"/>
            <a:ext cx="5109743" cy="906530"/>
          </a:xfrm>
          <a:prstGeom prst="rect">
            <a:avLst/>
          </a:prstGeom>
        </p:spPr>
        <p:txBody>
          <a:bodyPr lIns="0" tIns="0" rIns="0" bIns="0" rtlCol="0" anchor="t">
            <a:spAutoFit/>
          </a:bodyPr>
          <a:lstStyle/>
          <a:p>
            <a:pPr algn="ctr">
              <a:lnSpc>
                <a:spcPts val="3581"/>
              </a:lnSpc>
              <a:spcBef>
                <a:spcPct val="0"/>
              </a:spcBef>
            </a:pPr>
            <a:r>
              <a:rPr lang="en-US" sz="2912"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Eye detection for closed &amp; open eye</a:t>
            </a:r>
          </a:p>
        </p:txBody>
      </p:sp>
      <p:sp>
        <p:nvSpPr>
          <p:cNvPr id="48" name="TextBox 48"/>
          <p:cNvSpPr txBox="1"/>
          <p:nvPr/>
        </p:nvSpPr>
        <p:spPr>
          <a:xfrm>
            <a:off x="11843507" y="2976070"/>
            <a:ext cx="6350546" cy="445443"/>
          </a:xfrm>
          <a:prstGeom prst="rect">
            <a:avLst/>
          </a:prstGeom>
        </p:spPr>
        <p:txBody>
          <a:bodyPr wrap="square" lIns="0" tIns="0" rIns="0" bIns="0" rtlCol="0" anchor="t">
            <a:spAutoFit/>
          </a:bodyPr>
          <a:lstStyle/>
          <a:p>
            <a:pPr algn="ctr">
              <a:lnSpc>
                <a:spcPts val="3603"/>
              </a:lnSpc>
              <a:spcBef>
                <a:spcPct val="0"/>
              </a:spcBef>
            </a:pPr>
            <a:r>
              <a:rPr lang="en-US" sz="2930"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Cropping eye from jpg image</a:t>
            </a:r>
          </a:p>
        </p:txBody>
      </p:sp>
    </p:spTree>
  </p:cSld>
  <p:clrMapOvr>
    <a:masterClrMapping/>
  </p:clrMapOvr>
  <mc:AlternateContent xmlns:mc="http://schemas.openxmlformats.org/markup-compatibility/2006" xmlns:p14="http://schemas.microsoft.com/office/powerpoint/2010/main">
    <mc:Choice Requires="p14">
      <p:transition spd="slow" p14:dur="1200">
        <p14:prism dir="u"/>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AutoShape 3"/>
          <p:cNvSpPr/>
          <p:nvPr/>
        </p:nvSpPr>
        <p:spPr>
          <a:xfrm flipH="1">
            <a:off x="12096122" y="7569071"/>
            <a:ext cx="3349935" cy="1804865"/>
          </a:xfrm>
          <a:prstGeom prst="line">
            <a:avLst/>
          </a:prstGeom>
          <a:ln w="76200" cap="flat">
            <a:solidFill>
              <a:srgbClr val="5A2EA5"/>
            </a:solidFill>
            <a:prstDash val="sysDash"/>
            <a:headEnd type="none" w="sm" len="sm"/>
            <a:tailEnd type="none" w="sm" len="sm"/>
          </a:ln>
        </p:spPr>
        <p:txBody>
          <a:bodyPr/>
          <a:lstStyle/>
          <a:p>
            <a:endParaRPr lang="en-IN"/>
          </a:p>
        </p:txBody>
      </p:sp>
      <p:sp>
        <p:nvSpPr>
          <p:cNvPr id="4" name="Freeform 4"/>
          <p:cNvSpPr/>
          <p:nvPr/>
        </p:nvSpPr>
        <p:spPr>
          <a:xfrm>
            <a:off x="8886632" y="-2586377"/>
            <a:ext cx="4010261" cy="4005248"/>
          </a:xfrm>
          <a:custGeom>
            <a:avLst/>
            <a:gdLst/>
            <a:ahLst/>
            <a:cxnLst/>
            <a:rect l="l" t="t" r="r" b="b"/>
            <a:pathLst>
              <a:path w="4010261" h="4005248">
                <a:moveTo>
                  <a:pt x="0" y="0"/>
                </a:moveTo>
                <a:lnTo>
                  <a:pt x="4010261" y="0"/>
                </a:lnTo>
                <a:lnTo>
                  <a:pt x="4010261" y="4005248"/>
                </a:lnTo>
                <a:lnTo>
                  <a:pt x="0" y="4005248"/>
                </a:lnTo>
                <a:lnTo>
                  <a:pt x="0" y="0"/>
                </a:lnTo>
                <a:close/>
              </a:path>
            </a:pathLst>
          </a:custGeom>
          <a:blipFill>
            <a:blip r:embed="rId3"/>
            <a:stretch>
              <a:fillRect/>
            </a:stretch>
          </a:blipFill>
        </p:spPr>
        <p:txBody>
          <a:bodyPr/>
          <a:lstStyle/>
          <a:p>
            <a:endParaRPr lang="en-IN"/>
          </a:p>
        </p:txBody>
      </p:sp>
      <p:sp>
        <p:nvSpPr>
          <p:cNvPr id="5" name="Freeform 5"/>
          <p:cNvSpPr/>
          <p:nvPr/>
        </p:nvSpPr>
        <p:spPr>
          <a:xfrm>
            <a:off x="-3633792" y="-4042375"/>
            <a:ext cx="8083465" cy="8073361"/>
          </a:xfrm>
          <a:custGeom>
            <a:avLst/>
            <a:gdLst/>
            <a:ahLst/>
            <a:cxnLst/>
            <a:rect l="l" t="t" r="r" b="b"/>
            <a:pathLst>
              <a:path w="8083465" h="8073361">
                <a:moveTo>
                  <a:pt x="0" y="0"/>
                </a:moveTo>
                <a:lnTo>
                  <a:pt x="8083465" y="0"/>
                </a:lnTo>
                <a:lnTo>
                  <a:pt x="8083465" y="8073361"/>
                </a:lnTo>
                <a:lnTo>
                  <a:pt x="0" y="8073361"/>
                </a:lnTo>
                <a:lnTo>
                  <a:pt x="0" y="0"/>
                </a:lnTo>
                <a:close/>
              </a:path>
            </a:pathLst>
          </a:custGeom>
          <a:blipFill>
            <a:blip r:embed="rId3"/>
            <a:stretch>
              <a:fillRect/>
            </a:stretch>
          </a:blipFill>
        </p:spPr>
        <p:txBody>
          <a:bodyPr/>
          <a:lstStyle/>
          <a:p>
            <a:endParaRPr lang="en-IN"/>
          </a:p>
        </p:txBody>
      </p:sp>
      <p:sp>
        <p:nvSpPr>
          <p:cNvPr id="6" name="AutoShape 6"/>
          <p:cNvSpPr/>
          <p:nvPr/>
        </p:nvSpPr>
        <p:spPr>
          <a:xfrm>
            <a:off x="3200177" y="7376512"/>
            <a:ext cx="2291152" cy="1692422"/>
          </a:xfrm>
          <a:prstGeom prst="line">
            <a:avLst/>
          </a:prstGeom>
          <a:ln w="76200" cap="flat">
            <a:solidFill>
              <a:srgbClr val="5A2EA5"/>
            </a:solidFill>
            <a:prstDash val="sysDash"/>
            <a:headEnd type="none" w="sm" len="sm"/>
            <a:tailEnd type="none" w="sm" len="sm"/>
          </a:ln>
        </p:spPr>
        <p:txBody>
          <a:bodyPr/>
          <a:lstStyle/>
          <a:p>
            <a:endParaRPr lang="en-IN"/>
          </a:p>
        </p:txBody>
      </p:sp>
      <p:sp>
        <p:nvSpPr>
          <p:cNvPr id="7" name="Freeform 7"/>
          <p:cNvSpPr/>
          <p:nvPr/>
        </p:nvSpPr>
        <p:spPr>
          <a:xfrm>
            <a:off x="5152832" y="6698001"/>
            <a:ext cx="7315200" cy="3976809"/>
          </a:xfrm>
          <a:custGeom>
            <a:avLst/>
            <a:gdLst/>
            <a:ahLst/>
            <a:cxnLst/>
            <a:rect l="l" t="t" r="r" b="b"/>
            <a:pathLst>
              <a:path w="7315200" h="3976809">
                <a:moveTo>
                  <a:pt x="0" y="0"/>
                </a:moveTo>
                <a:lnTo>
                  <a:pt x="7315200" y="0"/>
                </a:lnTo>
                <a:lnTo>
                  <a:pt x="7315200" y="3976808"/>
                </a:lnTo>
                <a:lnTo>
                  <a:pt x="0" y="397680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IN"/>
          </a:p>
        </p:txBody>
      </p:sp>
      <p:sp>
        <p:nvSpPr>
          <p:cNvPr id="8" name="AutoShape 8"/>
          <p:cNvSpPr/>
          <p:nvPr/>
        </p:nvSpPr>
        <p:spPr>
          <a:xfrm flipH="1">
            <a:off x="8848532" y="4030986"/>
            <a:ext cx="38100" cy="2667015"/>
          </a:xfrm>
          <a:prstGeom prst="line">
            <a:avLst/>
          </a:prstGeom>
          <a:ln w="76200" cap="flat">
            <a:solidFill>
              <a:srgbClr val="5A2EA5"/>
            </a:solidFill>
            <a:prstDash val="sysDash"/>
            <a:headEnd type="none" w="sm" len="sm"/>
            <a:tailEnd type="none" w="sm" len="sm"/>
          </a:ln>
        </p:spPr>
        <p:txBody>
          <a:bodyPr/>
          <a:lstStyle/>
          <a:p>
            <a:endParaRPr lang="en-IN"/>
          </a:p>
        </p:txBody>
      </p:sp>
      <p:sp>
        <p:nvSpPr>
          <p:cNvPr id="9" name="AutoShape 9"/>
          <p:cNvSpPr/>
          <p:nvPr/>
        </p:nvSpPr>
        <p:spPr>
          <a:xfrm>
            <a:off x="6341497" y="5204936"/>
            <a:ext cx="415452" cy="2171575"/>
          </a:xfrm>
          <a:prstGeom prst="line">
            <a:avLst/>
          </a:prstGeom>
          <a:ln w="76200" cap="flat">
            <a:solidFill>
              <a:srgbClr val="5A2EA5"/>
            </a:solidFill>
            <a:prstDash val="sysDash"/>
            <a:headEnd type="none" w="sm" len="sm"/>
            <a:tailEnd type="none" w="sm" len="sm"/>
          </a:ln>
        </p:spPr>
        <p:txBody>
          <a:bodyPr/>
          <a:lstStyle/>
          <a:p>
            <a:endParaRPr lang="en-IN"/>
          </a:p>
        </p:txBody>
      </p:sp>
      <p:sp>
        <p:nvSpPr>
          <p:cNvPr id="10" name="TextBox 10"/>
          <p:cNvSpPr txBox="1"/>
          <p:nvPr/>
        </p:nvSpPr>
        <p:spPr>
          <a:xfrm>
            <a:off x="5410200" y="9105900"/>
            <a:ext cx="698190" cy="651204"/>
          </a:xfrm>
          <a:prstGeom prst="rect">
            <a:avLst/>
          </a:prstGeom>
        </p:spPr>
        <p:txBody>
          <a:bodyPr wrap="square"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11</a:t>
            </a:r>
          </a:p>
        </p:txBody>
      </p:sp>
      <p:sp>
        <p:nvSpPr>
          <p:cNvPr id="11" name="TextBox 11"/>
          <p:cNvSpPr txBox="1"/>
          <p:nvPr/>
        </p:nvSpPr>
        <p:spPr>
          <a:xfrm>
            <a:off x="6574460" y="7639518"/>
            <a:ext cx="662850" cy="651204"/>
          </a:xfrm>
          <a:prstGeom prst="rect">
            <a:avLst/>
          </a:prstGeom>
        </p:spPr>
        <p:txBody>
          <a:bodyPr wrap="square"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12</a:t>
            </a:r>
          </a:p>
        </p:txBody>
      </p:sp>
      <p:sp>
        <p:nvSpPr>
          <p:cNvPr id="12" name="TextBox 12"/>
          <p:cNvSpPr txBox="1"/>
          <p:nvPr/>
        </p:nvSpPr>
        <p:spPr>
          <a:xfrm>
            <a:off x="8508605" y="7044457"/>
            <a:ext cx="603654" cy="654585"/>
          </a:xfrm>
          <a:prstGeom prst="rect">
            <a:avLst/>
          </a:prstGeom>
        </p:spPr>
        <p:txBody>
          <a:bodyPr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13</a:t>
            </a:r>
          </a:p>
        </p:txBody>
      </p:sp>
      <p:sp>
        <p:nvSpPr>
          <p:cNvPr id="13" name="TextBox 13"/>
          <p:cNvSpPr txBox="1"/>
          <p:nvPr/>
        </p:nvSpPr>
        <p:spPr>
          <a:xfrm>
            <a:off x="10383554" y="7670467"/>
            <a:ext cx="681360" cy="651204"/>
          </a:xfrm>
          <a:prstGeom prst="rect">
            <a:avLst/>
          </a:prstGeom>
        </p:spPr>
        <p:txBody>
          <a:bodyPr wrap="square"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14</a:t>
            </a:r>
          </a:p>
        </p:txBody>
      </p:sp>
      <p:sp>
        <p:nvSpPr>
          <p:cNvPr id="14" name="TextBox 14"/>
          <p:cNvSpPr txBox="1"/>
          <p:nvPr/>
        </p:nvSpPr>
        <p:spPr>
          <a:xfrm>
            <a:off x="11486631" y="9041882"/>
            <a:ext cx="692981" cy="651204"/>
          </a:xfrm>
          <a:prstGeom prst="rect">
            <a:avLst/>
          </a:prstGeom>
        </p:spPr>
        <p:txBody>
          <a:bodyPr wrap="square" lIns="0" tIns="0" rIns="0" bIns="0" rtlCol="0" anchor="t">
            <a:spAutoFit/>
          </a:bodyPr>
          <a:lstStyle/>
          <a:p>
            <a:pPr algn="ctr">
              <a:lnSpc>
                <a:spcPts val="5255"/>
              </a:lnSpc>
              <a:spcBef>
                <a:spcPct val="0"/>
              </a:spcBef>
            </a:pPr>
            <a:r>
              <a:rPr lang="en-US" sz="4273"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15</a:t>
            </a:r>
          </a:p>
        </p:txBody>
      </p:sp>
      <p:sp>
        <p:nvSpPr>
          <p:cNvPr id="15" name="AutoShape 15"/>
          <p:cNvSpPr/>
          <p:nvPr/>
        </p:nvSpPr>
        <p:spPr>
          <a:xfrm flipH="1">
            <a:off x="10819839" y="5238700"/>
            <a:ext cx="462055" cy="2137812"/>
          </a:xfrm>
          <a:prstGeom prst="line">
            <a:avLst/>
          </a:prstGeom>
          <a:ln w="76200" cap="flat">
            <a:solidFill>
              <a:srgbClr val="5A2EA5"/>
            </a:solidFill>
            <a:prstDash val="sysDash"/>
            <a:headEnd type="none" w="sm" len="sm"/>
            <a:tailEnd type="none" w="sm" len="sm"/>
          </a:ln>
        </p:spPr>
        <p:txBody>
          <a:bodyPr/>
          <a:lstStyle/>
          <a:p>
            <a:endParaRPr lang="en-IN"/>
          </a:p>
        </p:txBody>
      </p:sp>
      <p:grpSp>
        <p:nvGrpSpPr>
          <p:cNvPr id="16" name="Group 16"/>
          <p:cNvGrpSpPr/>
          <p:nvPr/>
        </p:nvGrpSpPr>
        <p:grpSpPr>
          <a:xfrm>
            <a:off x="870925" y="6514980"/>
            <a:ext cx="4658504" cy="861531"/>
            <a:chOff x="0" y="0"/>
            <a:chExt cx="6211339" cy="1148708"/>
          </a:xfrm>
        </p:grpSpPr>
        <p:grpSp>
          <p:nvGrpSpPr>
            <p:cNvPr id="17" name="Group 17"/>
            <p:cNvGrpSpPr/>
            <p:nvPr/>
          </p:nvGrpSpPr>
          <p:grpSpPr>
            <a:xfrm>
              <a:off x="0" y="0"/>
              <a:ext cx="6211339" cy="1148708"/>
              <a:chOff x="0" y="0"/>
              <a:chExt cx="1277352" cy="236230"/>
            </a:xfrm>
          </p:grpSpPr>
          <p:sp>
            <p:nvSpPr>
              <p:cNvPr id="18" name="Freeform 18"/>
              <p:cNvSpPr/>
              <p:nvPr/>
            </p:nvSpPr>
            <p:spPr>
              <a:xfrm>
                <a:off x="0" y="0"/>
                <a:ext cx="1277352" cy="236230"/>
              </a:xfrm>
              <a:custGeom>
                <a:avLst/>
                <a:gdLst/>
                <a:ahLst/>
                <a:cxnLst/>
                <a:rect l="l" t="t" r="r" b="b"/>
                <a:pathLst>
                  <a:path w="1277352" h="236230">
                    <a:moveTo>
                      <a:pt x="81411" y="0"/>
                    </a:moveTo>
                    <a:lnTo>
                      <a:pt x="1195941" y="0"/>
                    </a:lnTo>
                    <a:cubicBezTo>
                      <a:pt x="1240903" y="0"/>
                      <a:pt x="1277352" y="36449"/>
                      <a:pt x="1277352" y="81411"/>
                    </a:cubicBezTo>
                    <a:lnTo>
                      <a:pt x="1277352" y="154819"/>
                    </a:lnTo>
                    <a:cubicBezTo>
                      <a:pt x="1277352" y="176411"/>
                      <a:pt x="1268774" y="197118"/>
                      <a:pt x="1253507" y="212385"/>
                    </a:cubicBezTo>
                    <a:cubicBezTo>
                      <a:pt x="1238240" y="227653"/>
                      <a:pt x="1217532" y="236230"/>
                      <a:pt x="1195941" y="236230"/>
                    </a:cubicBezTo>
                    <a:lnTo>
                      <a:pt x="81411" y="236230"/>
                    </a:lnTo>
                    <a:cubicBezTo>
                      <a:pt x="36449" y="236230"/>
                      <a:pt x="0" y="199781"/>
                      <a:pt x="0" y="154819"/>
                    </a:cubicBezTo>
                    <a:lnTo>
                      <a:pt x="0" y="81411"/>
                    </a:lnTo>
                    <a:cubicBezTo>
                      <a:pt x="0" y="36449"/>
                      <a:pt x="36449" y="0"/>
                      <a:pt x="81411" y="0"/>
                    </a:cubicBezTo>
                    <a:close/>
                  </a:path>
                </a:pathLst>
              </a:custGeom>
              <a:solidFill>
                <a:srgbClr val="01237D"/>
              </a:solidFill>
            </p:spPr>
            <p:txBody>
              <a:bodyPr/>
              <a:lstStyle/>
              <a:p>
                <a:endParaRPr lang="en-IN"/>
              </a:p>
            </p:txBody>
          </p:sp>
          <p:sp>
            <p:nvSpPr>
              <p:cNvPr id="19" name="TextBox 19"/>
              <p:cNvSpPr txBox="1"/>
              <p:nvPr/>
            </p:nvSpPr>
            <p:spPr>
              <a:xfrm>
                <a:off x="0" y="-9525"/>
                <a:ext cx="1277352" cy="245755"/>
              </a:xfrm>
              <a:prstGeom prst="rect">
                <a:avLst/>
              </a:prstGeom>
            </p:spPr>
            <p:txBody>
              <a:bodyPr lIns="50800" tIns="50800" rIns="50800" bIns="50800" rtlCol="0" anchor="ctr"/>
              <a:lstStyle/>
              <a:p>
                <a:pPr algn="ctr">
                  <a:lnSpc>
                    <a:spcPts val="3131"/>
                  </a:lnSpc>
                </a:pPr>
                <a:endParaRPr/>
              </a:p>
            </p:txBody>
          </p:sp>
        </p:grpSp>
        <p:sp>
          <p:nvSpPr>
            <p:cNvPr id="20" name="TextBox 20"/>
            <p:cNvSpPr txBox="1"/>
            <p:nvPr/>
          </p:nvSpPr>
          <p:spPr>
            <a:xfrm>
              <a:off x="1192879" y="190415"/>
              <a:ext cx="3825580" cy="771111"/>
            </a:xfrm>
            <a:prstGeom prst="rect">
              <a:avLst/>
            </a:prstGeom>
          </p:spPr>
          <p:txBody>
            <a:bodyPr lIns="0" tIns="0" rIns="0" bIns="0" rtlCol="0" anchor="t">
              <a:spAutoFit/>
            </a:bodyPr>
            <a:lstStyle/>
            <a:p>
              <a:pPr algn="ctr">
                <a:lnSpc>
                  <a:spcPts val="4618"/>
                </a:lnSpc>
                <a:spcBef>
                  <a:spcPct val="0"/>
                </a:spcBef>
              </a:pPr>
              <a:r>
                <a:rPr lang="en-US" sz="3755"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Save Model</a:t>
              </a:r>
            </a:p>
          </p:txBody>
        </p:sp>
      </p:grpSp>
      <p:grpSp>
        <p:nvGrpSpPr>
          <p:cNvPr id="21" name="Group 21"/>
          <p:cNvGrpSpPr/>
          <p:nvPr/>
        </p:nvGrpSpPr>
        <p:grpSpPr>
          <a:xfrm>
            <a:off x="2712323" y="4442038"/>
            <a:ext cx="4881018" cy="1237208"/>
            <a:chOff x="0" y="0"/>
            <a:chExt cx="6508024" cy="1649611"/>
          </a:xfrm>
        </p:grpSpPr>
        <p:grpSp>
          <p:nvGrpSpPr>
            <p:cNvPr id="22" name="Group 22"/>
            <p:cNvGrpSpPr/>
            <p:nvPr/>
          </p:nvGrpSpPr>
          <p:grpSpPr>
            <a:xfrm>
              <a:off x="0" y="0"/>
              <a:ext cx="6508024" cy="1649611"/>
              <a:chOff x="0" y="0"/>
              <a:chExt cx="2198708" cy="557314"/>
            </a:xfrm>
          </p:grpSpPr>
          <p:sp>
            <p:nvSpPr>
              <p:cNvPr id="23" name="Freeform 23"/>
              <p:cNvSpPr/>
              <p:nvPr/>
            </p:nvSpPr>
            <p:spPr>
              <a:xfrm>
                <a:off x="0" y="0"/>
                <a:ext cx="2198708" cy="557314"/>
              </a:xfrm>
              <a:custGeom>
                <a:avLst/>
                <a:gdLst/>
                <a:ahLst/>
                <a:cxnLst/>
                <a:rect l="l" t="t" r="r" b="b"/>
                <a:pathLst>
                  <a:path w="2198708" h="557314">
                    <a:moveTo>
                      <a:pt x="80893" y="0"/>
                    </a:moveTo>
                    <a:lnTo>
                      <a:pt x="2117815" y="0"/>
                    </a:lnTo>
                    <a:cubicBezTo>
                      <a:pt x="2162491" y="0"/>
                      <a:pt x="2198708" y="36217"/>
                      <a:pt x="2198708" y="80893"/>
                    </a:cubicBezTo>
                    <a:lnTo>
                      <a:pt x="2198708" y="476421"/>
                    </a:lnTo>
                    <a:cubicBezTo>
                      <a:pt x="2198708" y="521097"/>
                      <a:pt x="2162491" y="557314"/>
                      <a:pt x="2117815" y="557314"/>
                    </a:cubicBezTo>
                    <a:lnTo>
                      <a:pt x="80893" y="557314"/>
                    </a:lnTo>
                    <a:cubicBezTo>
                      <a:pt x="36217" y="557314"/>
                      <a:pt x="0" y="521097"/>
                      <a:pt x="0" y="476421"/>
                    </a:cubicBezTo>
                    <a:lnTo>
                      <a:pt x="0" y="80893"/>
                    </a:lnTo>
                    <a:cubicBezTo>
                      <a:pt x="0" y="36217"/>
                      <a:pt x="36217" y="0"/>
                      <a:pt x="80893" y="0"/>
                    </a:cubicBezTo>
                    <a:close/>
                  </a:path>
                </a:pathLst>
              </a:custGeom>
              <a:solidFill>
                <a:srgbClr val="01237D"/>
              </a:solidFill>
            </p:spPr>
            <p:txBody>
              <a:bodyPr/>
              <a:lstStyle/>
              <a:p>
                <a:endParaRPr lang="en-IN"/>
              </a:p>
            </p:txBody>
          </p:sp>
          <p:sp>
            <p:nvSpPr>
              <p:cNvPr id="24" name="TextBox 24"/>
              <p:cNvSpPr txBox="1"/>
              <p:nvPr/>
            </p:nvSpPr>
            <p:spPr>
              <a:xfrm>
                <a:off x="0" y="-9525"/>
                <a:ext cx="2198708" cy="566839"/>
              </a:xfrm>
              <a:prstGeom prst="rect">
                <a:avLst/>
              </a:prstGeom>
            </p:spPr>
            <p:txBody>
              <a:bodyPr lIns="48048" tIns="48048" rIns="48048" bIns="48048" rtlCol="0" anchor="ctr"/>
              <a:lstStyle/>
              <a:p>
                <a:pPr algn="ctr">
                  <a:lnSpc>
                    <a:spcPts val="3131"/>
                  </a:lnSpc>
                </a:pPr>
                <a:endParaRPr/>
              </a:p>
            </p:txBody>
          </p:sp>
        </p:grpSp>
        <p:sp>
          <p:nvSpPr>
            <p:cNvPr id="25" name="TextBox 25"/>
            <p:cNvSpPr txBox="1"/>
            <p:nvPr/>
          </p:nvSpPr>
          <p:spPr>
            <a:xfrm>
              <a:off x="546449" y="184412"/>
              <a:ext cx="5225232" cy="1269664"/>
            </a:xfrm>
            <a:prstGeom prst="rect">
              <a:avLst/>
            </a:prstGeom>
          </p:spPr>
          <p:txBody>
            <a:bodyPr wrap="square" lIns="0" tIns="0" rIns="0" bIns="0" rtlCol="0" anchor="t">
              <a:spAutoFit/>
            </a:bodyPr>
            <a:lstStyle/>
            <a:p>
              <a:pPr algn="ctr">
                <a:lnSpc>
                  <a:spcPts val="3694"/>
                </a:lnSpc>
                <a:spcBef>
                  <a:spcPct val="0"/>
                </a:spcBef>
              </a:pPr>
              <a:r>
                <a:rPr lang="en-US" sz="3600"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Accuracy and Error Analysis</a:t>
              </a:r>
            </a:p>
          </p:txBody>
        </p:sp>
      </p:grpSp>
      <p:grpSp>
        <p:nvGrpSpPr>
          <p:cNvPr id="26" name="Group 26"/>
          <p:cNvGrpSpPr/>
          <p:nvPr/>
        </p:nvGrpSpPr>
        <p:grpSpPr>
          <a:xfrm>
            <a:off x="6719526" y="3134050"/>
            <a:ext cx="4334214" cy="896936"/>
            <a:chOff x="0" y="0"/>
            <a:chExt cx="5778951" cy="1195914"/>
          </a:xfrm>
        </p:grpSpPr>
        <p:grpSp>
          <p:nvGrpSpPr>
            <p:cNvPr id="27" name="Group 27"/>
            <p:cNvGrpSpPr/>
            <p:nvPr/>
          </p:nvGrpSpPr>
          <p:grpSpPr>
            <a:xfrm>
              <a:off x="0" y="0"/>
              <a:ext cx="5778951" cy="1195914"/>
              <a:chOff x="0" y="0"/>
              <a:chExt cx="1141521" cy="236230"/>
            </a:xfrm>
          </p:grpSpPr>
          <p:sp>
            <p:nvSpPr>
              <p:cNvPr id="28" name="Freeform 28"/>
              <p:cNvSpPr/>
              <p:nvPr/>
            </p:nvSpPr>
            <p:spPr>
              <a:xfrm>
                <a:off x="0" y="0"/>
                <a:ext cx="1141521" cy="236230"/>
              </a:xfrm>
              <a:custGeom>
                <a:avLst/>
                <a:gdLst/>
                <a:ahLst/>
                <a:cxnLst/>
                <a:rect l="l" t="t" r="r" b="b"/>
                <a:pathLst>
                  <a:path w="1141521" h="236230">
                    <a:moveTo>
                      <a:pt x="91098" y="0"/>
                    </a:moveTo>
                    <a:lnTo>
                      <a:pt x="1050423" y="0"/>
                    </a:lnTo>
                    <a:cubicBezTo>
                      <a:pt x="1074584" y="0"/>
                      <a:pt x="1097755" y="9598"/>
                      <a:pt x="1114839" y="26682"/>
                    </a:cubicBezTo>
                    <a:cubicBezTo>
                      <a:pt x="1131924" y="43766"/>
                      <a:pt x="1141521" y="66937"/>
                      <a:pt x="1141521" y="91098"/>
                    </a:cubicBezTo>
                    <a:lnTo>
                      <a:pt x="1141521" y="145132"/>
                    </a:lnTo>
                    <a:cubicBezTo>
                      <a:pt x="1141521" y="169293"/>
                      <a:pt x="1131924" y="192464"/>
                      <a:pt x="1114839" y="209548"/>
                    </a:cubicBezTo>
                    <a:cubicBezTo>
                      <a:pt x="1097755" y="226632"/>
                      <a:pt x="1074584" y="236230"/>
                      <a:pt x="1050423" y="236230"/>
                    </a:cubicBezTo>
                    <a:lnTo>
                      <a:pt x="91098" y="236230"/>
                    </a:lnTo>
                    <a:cubicBezTo>
                      <a:pt x="66937" y="236230"/>
                      <a:pt x="43766" y="226632"/>
                      <a:pt x="26682" y="209548"/>
                    </a:cubicBezTo>
                    <a:cubicBezTo>
                      <a:pt x="9598" y="192464"/>
                      <a:pt x="0" y="169293"/>
                      <a:pt x="0" y="145132"/>
                    </a:cubicBezTo>
                    <a:lnTo>
                      <a:pt x="0" y="91098"/>
                    </a:lnTo>
                    <a:cubicBezTo>
                      <a:pt x="0" y="66937"/>
                      <a:pt x="9598" y="43766"/>
                      <a:pt x="26682" y="26682"/>
                    </a:cubicBezTo>
                    <a:cubicBezTo>
                      <a:pt x="43766" y="9598"/>
                      <a:pt x="66937" y="0"/>
                      <a:pt x="91098" y="0"/>
                    </a:cubicBezTo>
                    <a:close/>
                  </a:path>
                </a:pathLst>
              </a:custGeom>
              <a:solidFill>
                <a:srgbClr val="01237D"/>
              </a:solidFill>
            </p:spPr>
            <p:txBody>
              <a:bodyPr/>
              <a:lstStyle/>
              <a:p>
                <a:endParaRPr lang="en-IN"/>
              </a:p>
            </p:txBody>
          </p:sp>
          <p:sp>
            <p:nvSpPr>
              <p:cNvPr id="29" name="TextBox 29"/>
              <p:cNvSpPr txBox="1"/>
              <p:nvPr/>
            </p:nvSpPr>
            <p:spPr>
              <a:xfrm>
                <a:off x="0" y="-9525"/>
                <a:ext cx="1141521" cy="245755"/>
              </a:xfrm>
              <a:prstGeom prst="rect">
                <a:avLst/>
              </a:prstGeom>
            </p:spPr>
            <p:txBody>
              <a:bodyPr lIns="50800" tIns="50800" rIns="50800" bIns="50800" rtlCol="0" anchor="ctr"/>
              <a:lstStyle/>
              <a:p>
                <a:pPr algn="ctr">
                  <a:lnSpc>
                    <a:spcPts val="3131"/>
                  </a:lnSpc>
                </a:pPr>
                <a:endParaRPr/>
              </a:p>
            </p:txBody>
          </p:sp>
        </p:grpSp>
        <p:sp>
          <p:nvSpPr>
            <p:cNvPr id="30" name="TextBox 30"/>
            <p:cNvSpPr txBox="1"/>
            <p:nvPr/>
          </p:nvSpPr>
          <p:spPr>
            <a:xfrm>
              <a:off x="246804" y="182465"/>
              <a:ext cx="5409381"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Prediction calls</a:t>
              </a:r>
            </a:p>
          </p:txBody>
        </p:sp>
      </p:grpSp>
      <p:grpSp>
        <p:nvGrpSpPr>
          <p:cNvPr id="31" name="Group 31"/>
          <p:cNvGrpSpPr/>
          <p:nvPr/>
        </p:nvGrpSpPr>
        <p:grpSpPr>
          <a:xfrm>
            <a:off x="11000599" y="4618439"/>
            <a:ext cx="6521423" cy="905611"/>
            <a:chOff x="0" y="0"/>
            <a:chExt cx="8695231" cy="1207482"/>
          </a:xfrm>
        </p:grpSpPr>
        <p:grpSp>
          <p:nvGrpSpPr>
            <p:cNvPr id="32" name="Group 32"/>
            <p:cNvGrpSpPr/>
            <p:nvPr/>
          </p:nvGrpSpPr>
          <p:grpSpPr>
            <a:xfrm>
              <a:off x="0" y="0"/>
              <a:ext cx="8695231" cy="1207482"/>
              <a:chOff x="0" y="0"/>
              <a:chExt cx="1717577" cy="238515"/>
            </a:xfrm>
          </p:grpSpPr>
          <p:sp>
            <p:nvSpPr>
              <p:cNvPr id="33" name="Freeform 33"/>
              <p:cNvSpPr/>
              <p:nvPr/>
            </p:nvSpPr>
            <p:spPr>
              <a:xfrm>
                <a:off x="0" y="0"/>
                <a:ext cx="1717577" cy="238515"/>
              </a:xfrm>
              <a:custGeom>
                <a:avLst/>
                <a:gdLst/>
                <a:ahLst/>
                <a:cxnLst/>
                <a:rect l="l" t="t" r="r" b="b"/>
                <a:pathLst>
                  <a:path w="1717577" h="238515">
                    <a:moveTo>
                      <a:pt x="60545" y="0"/>
                    </a:moveTo>
                    <a:lnTo>
                      <a:pt x="1657032" y="0"/>
                    </a:lnTo>
                    <a:cubicBezTo>
                      <a:pt x="1673089" y="0"/>
                      <a:pt x="1688489" y="6379"/>
                      <a:pt x="1699843" y="17733"/>
                    </a:cubicBezTo>
                    <a:cubicBezTo>
                      <a:pt x="1711198" y="29087"/>
                      <a:pt x="1717577" y="44487"/>
                      <a:pt x="1717577" y="60545"/>
                    </a:cubicBezTo>
                    <a:lnTo>
                      <a:pt x="1717577" y="177970"/>
                    </a:lnTo>
                    <a:cubicBezTo>
                      <a:pt x="1717577" y="194028"/>
                      <a:pt x="1711198" y="209427"/>
                      <a:pt x="1699843" y="220782"/>
                    </a:cubicBezTo>
                    <a:cubicBezTo>
                      <a:pt x="1688489" y="232136"/>
                      <a:pt x="1673089" y="238515"/>
                      <a:pt x="1657032" y="238515"/>
                    </a:cubicBezTo>
                    <a:lnTo>
                      <a:pt x="60545" y="238515"/>
                    </a:lnTo>
                    <a:cubicBezTo>
                      <a:pt x="44487" y="238515"/>
                      <a:pt x="29087" y="232136"/>
                      <a:pt x="17733" y="220782"/>
                    </a:cubicBezTo>
                    <a:cubicBezTo>
                      <a:pt x="6379" y="209427"/>
                      <a:pt x="0" y="194028"/>
                      <a:pt x="0" y="177970"/>
                    </a:cubicBezTo>
                    <a:lnTo>
                      <a:pt x="0" y="60545"/>
                    </a:lnTo>
                    <a:cubicBezTo>
                      <a:pt x="0" y="44487"/>
                      <a:pt x="6379" y="29087"/>
                      <a:pt x="17733" y="17733"/>
                    </a:cubicBezTo>
                    <a:cubicBezTo>
                      <a:pt x="29087" y="6379"/>
                      <a:pt x="44487" y="0"/>
                      <a:pt x="60545" y="0"/>
                    </a:cubicBezTo>
                    <a:close/>
                  </a:path>
                </a:pathLst>
              </a:custGeom>
              <a:solidFill>
                <a:srgbClr val="01237D"/>
              </a:solidFill>
            </p:spPr>
            <p:txBody>
              <a:bodyPr/>
              <a:lstStyle/>
              <a:p>
                <a:endParaRPr lang="en-IN"/>
              </a:p>
            </p:txBody>
          </p:sp>
          <p:sp>
            <p:nvSpPr>
              <p:cNvPr id="34" name="TextBox 34"/>
              <p:cNvSpPr txBox="1"/>
              <p:nvPr/>
            </p:nvSpPr>
            <p:spPr>
              <a:xfrm>
                <a:off x="0" y="-9525"/>
                <a:ext cx="1717577" cy="248040"/>
              </a:xfrm>
              <a:prstGeom prst="rect">
                <a:avLst/>
              </a:prstGeom>
            </p:spPr>
            <p:txBody>
              <a:bodyPr lIns="50800" tIns="50800" rIns="50800" bIns="50800" rtlCol="0" anchor="ctr"/>
              <a:lstStyle/>
              <a:p>
                <a:pPr algn="ctr">
                  <a:lnSpc>
                    <a:spcPts val="3131"/>
                  </a:lnSpc>
                </a:pPr>
                <a:endParaRPr/>
              </a:p>
            </p:txBody>
          </p:sp>
        </p:grpSp>
        <p:sp>
          <p:nvSpPr>
            <p:cNvPr id="35" name="TextBox 35"/>
            <p:cNvSpPr txBox="1"/>
            <p:nvPr/>
          </p:nvSpPr>
          <p:spPr>
            <a:xfrm>
              <a:off x="375062" y="195320"/>
              <a:ext cx="7945107"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Real time predictions</a:t>
              </a:r>
            </a:p>
          </p:txBody>
        </p:sp>
      </p:grpSp>
      <p:grpSp>
        <p:nvGrpSpPr>
          <p:cNvPr id="36" name="Group 36"/>
          <p:cNvGrpSpPr/>
          <p:nvPr/>
        </p:nvGrpSpPr>
        <p:grpSpPr>
          <a:xfrm>
            <a:off x="12506132" y="6605514"/>
            <a:ext cx="5676464" cy="896936"/>
            <a:chOff x="0" y="0"/>
            <a:chExt cx="7568619" cy="1195914"/>
          </a:xfrm>
        </p:grpSpPr>
        <p:grpSp>
          <p:nvGrpSpPr>
            <p:cNvPr id="37" name="Group 37"/>
            <p:cNvGrpSpPr/>
            <p:nvPr/>
          </p:nvGrpSpPr>
          <p:grpSpPr>
            <a:xfrm>
              <a:off x="0" y="0"/>
              <a:ext cx="7568619" cy="1195914"/>
              <a:chOff x="0" y="0"/>
              <a:chExt cx="1495036" cy="236230"/>
            </a:xfrm>
          </p:grpSpPr>
          <p:sp>
            <p:nvSpPr>
              <p:cNvPr id="38" name="Freeform 38"/>
              <p:cNvSpPr/>
              <p:nvPr/>
            </p:nvSpPr>
            <p:spPr>
              <a:xfrm>
                <a:off x="0" y="0"/>
                <a:ext cx="1495036" cy="236230"/>
              </a:xfrm>
              <a:custGeom>
                <a:avLst/>
                <a:gdLst/>
                <a:ahLst/>
                <a:cxnLst/>
                <a:rect l="l" t="t" r="r" b="b"/>
                <a:pathLst>
                  <a:path w="1495036" h="236230">
                    <a:moveTo>
                      <a:pt x="69557" y="0"/>
                    </a:moveTo>
                    <a:lnTo>
                      <a:pt x="1425479" y="0"/>
                    </a:lnTo>
                    <a:cubicBezTo>
                      <a:pt x="1463894" y="0"/>
                      <a:pt x="1495036" y="31142"/>
                      <a:pt x="1495036" y="69557"/>
                    </a:cubicBezTo>
                    <a:lnTo>
                      <a:pt x="1495036" y="166673"/>
                    </a:lnTo>
                    <a:cubicBezTo>
                      <a:pt x="1495036" y="185121"/>
                      <a:pt x="1487708" y="202813"/>
                      <a:pt x="1474663" y="215857"/>
                    </a:cubicBezTo>
                    <a:cubicBezTo>
                      <a:pt x="1461619" y="228902"/>
                      <a:pt x="1443926" y="236230"/>
                      <a:pt x="1425479" y="236230"/>
                    </a:cubicBezTo>
                    <a:lnTo>
                      <a:pt x="69557" y="236230"/>
                    </a:lnTo>
                    <a:cubicBezTo>
                      <a:pt x="31142" y="236230"/>
                      <a:pt x="0" y="205088"/>
                      <a:pt x="0" y="166673"/>
                    </a:cubicBezTo>
                    <a:lnTo>
                      <a:pt x="0" y="69557"/>
                    </a:lnTo>
                    <a:cubicBezTo>
                      <a:pt x="0" y="31142"/>
                      <a:pt x="31142" y="0"/>
                      <a:pt x="69557" y="0"/>
                    </a:cubicBezTo>
                    <a:close/>
                  </a:path>
                </a:pathLst>
              </a:custGeom>
              <a:solidFill>
                <a:srgbClr val="01237D"/>
              </a:solidFill>
            </p:spPr>
            <p:txBody>
              <a:bodyPr/>
              <a:lstStyle/>
              <a:p>
                <a:endParaRPr lang="en-IN"/>
              </a:p>
            </p:txBody>
          </p:sp>
          <p:sp>
            <p:nvSpPr>
              <p:cNvPr id="39" name="TextBox 39"/>
              <p:cNvSpPr txBox="1"/>
              <p:nvPr/>
            </p:nvSpPr>
            <p:spPr>
              <a:xfrm>
                <a:off x="0" y="-9525"/>
                <a:ext cx="1495036" cy="245755"/>
              </a:xfrm>
              <a:prstGeom prst="rect">
                <a:avLst/>
              </a:prstGeom>
            </p:spPr>
            <p:txBody>
              <a:bodyPr lIns="50800" tIns="50800" rIns="50800" bIns="50800" rtlCol="0" anchor="ctr"/>
              <a:lstStyle/>
              <a:p>
                <a:pPr algn="ctr">
                  <a:lnSpc>
                    <a:spcPts val="3131"/>
                  </a:lnSpc>
                </a:pPr>
                <a:endParaRPr/>
              </a:p>
            </p:txBody>
          </p:sp>
        </p:grpSp>
        <p:sp>
          <p:nvSpPr>
            <p:cNvPr id="40" name="TextBox 40"/>
            <p:cNvSpPr txBox="1"/>
            <p:nvPr/>
          </p:nvSpPr>
          <p:spPr>
            <a:xfrm>
              <a:off x="190944" y="182465"/>
              <a:ext cx="7152113" cy="811933"/>
            </a:xfrm>
            <a:prstGeom prst="rect">
              <a:avLst/>
            </a:prstGeom>
          </p:spPr>
          <p:txBody>
            <a:bodyPr lIns="0" tIns="0" rIns="0" bIns="0" rtlCol="0" anchor="t">
              <a:spAutoFit/>
            </a:bodyPr>
            <a:lstStyle/>
            <a:p>
              <a:pPr algn="ctr">
                <a:lnSpc>
                  <a:spcPts val="4808"/>
                </a:lnSpc>
                <a:spcBef>
                  <a:spcPct val="0"/>
                </a:spcBef>
              </a:pPr>
              <a:r>
                <a:rPr lang="en-US" sz="3909" dirty="0">
                  <a:solidFill>
                    <a:srgbClr val="FFFAEB"/>
                  </a:solidFill>
                  <a:latin typeface="Calibri Light" panose="020F0302020204030204" pitchFamily="34" charset="0"/>
                  <a:ea typeface="Calibri Light" panose="020F0302020204030204" pitchFamily="34" charset="0"/>
                  <a:cs typeface="Calibri Light" panose="020F0302020204030204" pitchFamily="34" charset="0"/>
                </a:rPr>
                <a:t>Source: Web cam</a:t>
              </a:r>
            </a:p>
          </p:txBody>
        </p:sp>
      </p:grpSp>
      <p:sp>
        <p:nvSpPr>
          <p:cNvPr id="41" name="Freeform 41"/>
          <p:cNvSpPr/>
          <p:nvPr/>
        </p:nvSpPr>
        <p:spPr>
          <a:xfrm>
            <a:off x="-1054509" y="805172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6">
              <a:alphaModFix amt="67000"/>
              <a:extLst>
                <a:ext uri="{96DAC541-7B7A-43D3-8B79-37D633B846F1}">
                  <asvg:svgBlip xmlns:asvg="http://schemas.microsoft.com/office/drawing/2016/SVG/main" r:embed="rId7"/>
                </a:ext>
              </a:extLst>
            </a:blip>
            <a:stretch>
              <a:fillRect/>
            </a:stretch>
          </a:blipFill>
        </p:spPr>
        <p:txBody>
          <a:bodyPr/>
          <a:lstStyle/>
          <a:p>
            <a:endParaRPr lang="en-IN"/>
          </a:p>
        </p:txBody>
      </p:sp>
    </p:spTree>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2">
            <a:extLst>
              <a:ext uri="{FF2B5EF4-FFF2-40B4-BE49-F238E27FC236}">
                <a16:creationId xmlns:a16="http://schemas.microsoft.com/office/drawing/2014/main" id="{C1DC3DB9-42CF-E676-7BC1-6A4EE24580F3}"/>
              </a:ext>
            </a:extLst>
          </p:cNvPr>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3" name="TextBox 3"/>
          <p:cNvSpPr txBox="1"/>
          <p:nvPr/>
        </p:nvSpPr>
        <p:spPr>
          <a:xfrm>
            <a:off x="5943600" y="145352"/>
            <a:ext cx="4875077" cy="1231106"/>
          </a:xfrm>
          <a:prstGeom prst="rect">
            <a:avLst/>
          </a:prstGeom>
        </p:spPr>
        <p:txBody>
          <a:bodyPr wrap="square" lIns="0" tIns="0" rIns="0" bIns="0" rtlCol="0" anchor="t">
            <a:spAutoFit/>
          </a:bodyPr>
          <a:lstStyle/>
          <a:p>
            <a:pPr algn="ctr">
              <a:lnSpc>
                <a:spcPts val="9557"/>
              </a:lnSpc>
            </a:pPr>
            <a:r>
              <a:rPr lang="en-US" sz="8000" dirty="0">
                <a:solidFill>
                  <a:srgbClr val="38B6FF"/>
                </a:solidFill>
                <a:latin typeface="Calibri" panose="020F0502020204030204" pitchFamily="34" charset="0"/>
                <a:ea typeface="Calibri" panose="020F0502020204030204" pitchFamily="34" charset="0"/>
                <a:cs typeface="Calibri" panose="020F0502020204030204" pitchFamily="34" charset="0"/>
              </a:rPr>
              <a:t>ANALYSIS</a:t>
            </a:r>
          </a:p>
        </p:txBody>
      </p:sp>
      <p:sp>
        <p:nvSpPr>
          <p:cNvPr id="4" name="Freeform 4"/>
          <p:cNvSpPr/>
          <p:nvPr/>
        </p:nvSpPr>
        <p:spPr>
          <a:xfrm>
            <a:off x="0" y="2035737"/>
            <a:ext cx="12771206" cy="8251263"/>
          </a:xfrm>
          <a:custGeom>
            <a:avLst/>
            <a:gdLst/>
            <a:ahLst/>
            <a:cxnLst/>
            <a:rect l="l" t="t" r="r" b="b"/>
            <a:pathLst>
              <a:path w="12771206" h="8251263">
                <a:moveTo>
                  <a:pt x="0" y="0"/>
                </a:moveTo>
                <a:lnTo>
                  <a:pt x="12771206" y="0"/>
                </a:lnTo>
                <a:lnTo>
                  <a:pt x="12771206" y="8251263"/>
                </a:lnTo>
                <a:lnTo>
                  <a:pt x="0" y="8251263"/>
                </a:lnTo>
                <a:lnTo>
                  <a:pt x="0" y="0"/>
                </a:lnTo>
                <a:close/>
              </a:path>
            </a:pathLst>
          </a:custGeom>
          <a:blipFill>
            <a:blip r:embed="rId3"/>
            <a:stretch>
              <a:fillRect l="-243" t="-1244" b="-1244"/>
            </a:stretch>
          </a:blipFill>
        </p:spPr>
        <p:txBody>
          <a:bodyPr/>
          <a:lstStyle/>
          <a:p>
            <a:endParaRPr lang="en-IN"/>
          </a:p>
        </p:txBody>
      </p:sp>
      <p:sp>
        <p:nvSpPr>
          <p:cNvPr id="5" name="TextBox 5"/>
          <p:cNvSpPr txBox="1"/>
          <p:nvPr/>
        </p:nvSpPr>
        <p:spPr>
          <a:xfrm>
            <a:off x="13120698" y="2127999"/>
            <a:ext cx="4856513" cy="7328545"/>
          </a:xfrm>
          <a:prstGeom prst="rect">
            <a:avLst/>
          </a:prstGeom>
        </p:spPr>
        <p:txBody>
          <a:bodyPr lIns="0" tIns="0" rIns="0" bIns="0" rtlCol="0" anchor="t">
            <a:spAutoFit/>
          </a:bodyPr>
          <a:lstStyle/>
          <a:p>
            <a:pPr marL="631448" lvl="1" indent="-315724">
              <a:lnSpc>
                <a:spcPts val="4094"/>
              </a:lnSpc>
              <a:buFont typeface="Arial"/>
              <a:buChar char="•"/>
            </a:pPr>
            <a:r>
              <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The model has higher accuracy and a lower loss rate.</a:t>
            </a:r>
          </a:p>
          <a:p>
            <a:pPr>
              <a:lnSpc>
                <a:spcPts val="4094"/>
              </a:lnSpc>
            </a:pPr>
            <a:endPar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endParaRPr>
          </a:p>
          <a:p>
            <a:pPr marL="631448" lvl="1" indent="-315724">
              <a:lnSpc>
                <a:spcPts val="4094"/>
              </a:lnSpc>
              <a:buFont typeface="Arial"/>
              <a:buChar char="•"/>
            </a:pPr>
            <a:r>
              <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The predictions made are pretty accurate with lower error rates.</a:t>
            </a:r>
          </a:p>
          <a:p>
            <a:pPr>
              <a:lnSpc>
                <a:spcPts val="4094"/>
              </a:lnSpc>
            </a:pPr>
            <a:endPar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endParaRPr>
          </a:p>
          <a:p>
            <a:pPr marL="631448" lvl="1" indent="-315724">
              <a:lnSpc>
                <a:spcPts val="4094"/>
              </a:lnSpc>
              <a:buFont typeface="Arial"/>
              <a:buChar char="•"/>
            </a:pPr>
            <a:r>
              <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The model is improving predictions over time.</a:t>
            </a:r>
          </a:p>
          <a:p>
            <a:pPr>
              <a:lnSpc>
                <a:spcPts val="4094"/>
              </a:lnSpc>
            </a:pPr>
            <a:endPar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endParaRPr>
          </a:p>
          <a:p>
            <a:pPr marL="631448" lvl="1" indent="-315724">
              <a:lnSpc>
                <a:spcPts val="4094"/>
              </a:lnSpc>
              <a:buFont typeface="Arial"/>
              <a:buChar char="•"/>
            </a:pPr>
            <a:r>
              <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rPr>
              <a:t>It is converging to a solution. </a:t>
            </a:r>
          </a:p>
          <a:p>
            <a:pPr>
              <a:lnSpc>
                <a:spcPts val="4094"/>
              </a:lnSpc>
            </a:pPr>
            <a:endParaRPr lang="en-US" sz="2924"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txBody>
          <a:bodyPr/>
          <a:lstStyle/>
          <a:p>
            <a:endParaRPr lang="en-IN"/>
          </a:p>
        </p:txBody>
      </p:sp>
      <p:sp>
        <p:nvSpPr>
          <p:cNvPr id="7" name="TextBox 7"/>
          <p:cNvSpPr txBox="1"/>
          <p:nvPr/>
        </p:nvSpPr>
        <p:spPr>
          <a:xfrm>
            <a:off x="5029200" y="267507"/>
            <a:ext cx="7708446" cy="1231106"/>
          </a:xfrm>
          <a:prstGeom prst="rect">
            <a:avLst/>
          </a:prstGeom>
        </p:spPr>
        <p:txBody>
          <a:bodyPr lIns="0" tIns="0" rIns="0" bIns="0" rtlCol="0" anchor="t">
            <a:spAutoFit/>
          </a:bodyPr>
          <a:lstStyle/>
          <a:p>
            <a:pPr algn="ctr">
              <a:lnSpc>
                <a:spcPts val="9557"/>
              </a:lnSpc>
            </a:pPr>
            <a:r>
              <a:rPr lang="en-US" sz="8000" dirty="0">
                <a:solidFill>
                  <a:srgbClr val="38B6FF"/>
                </a:solidFill>
                <a:latin typeface="Calibri" panose="020F0502020204030204" pitchFamily="34" charset="0"/>
                <a:ea typeface="Calibri" panose="020F0502020204030204" pitchFamily="34" charset="0"/>
                <a:cs typeface="Calibri" panose="020F0502020204030204" pitchFamily="34" charset="0"/>
              </a:rPr>
              <a:t>IMPLEMENTATION</a:t>
            </a:r>
          </a:p>
        </p:txBody>
      </p:sp>
      <p:pic>
        <p:nvPicPr>
          <p:cNvPr id="9" name="Picture 8">
            <a:extLst>
              <a:ext uri="{FF2B5EF4-FFF2-40B4-BE49-F238E27FC236}">
                <a16:creationId xmlns:a16="http://schemas.microsoft.com/office/drawing/2014/main" id="{FB6E70E9-15B9-80C4-1DA4-8024732CD361}"/>
              </a:ext>
            </a:extLst>
          </p:cNvPr>
          <p:cNvPicPr>
            <a:picLocks noChangeAspect="1"/>
          </p:cNvPicPr>
          <p:nvPr/>
        </p:nvPicPr>
        <p:blipFill rotWithShape="1">
          <a:blip r:embed="rId3">
            <a:extLst>
              <a:ext uri="{28A0092B-C50C-407E-A947-70E740481C1C}">
                <a14:useLocalDpi xmlns:a14="http://schemas.microsoft.com/office/drawing/2010/main" val="0"/>
              </a:ext>
            </a:extLst>
          </a:blip>
          <a:srcRect l="1" r="-775" b="52842"/>
          <a:stretch/>
        </p:blipFill>
        <p:spPr>
          <a:xfrm>
            <a:off x="712857" y="1842620"/>
            <a:ext cx="8050143" cy="6044080"/>
          </a:xfrm>
          <a:prstGeom prst="rect">
            <a:avLst/>
          </a:prstGeom>
        </p:spPr>
      </p:pic>
      <p:pic>
        <p:nvPicPr>
          <p:cNvPr id="15" name="Picture 14">
            <a:extLst>
              <a:ext uri="{FF2B5EF4-FFF2-40B4-BE49-F238E27FC236}">
                <a16:creationId xmlns:a16="http://schemas.microsoft.com/office/drawing/2014/main" id="{F759F34E-03C8-1D06-3D46-93DAA5903AC3}"/>
              </a:ext>
            </a:extLst>
          </p:cNvPr>
          <p:cNvPicPr>
            <a:picLocks noChangeAspect="1"/>
          </p:cNvPicPr>
          <p:nvPr/>
        </p:nvPicPr>
        <p:blipFill rotWithShape="1">
          <a:blip r:embed="rId3">
            <a:extLst>
              <a:ext uri="{28A0092B-C50C-407E-A947-70E740481C1C}">
                <a14:useLocalDpi xmlns:a14="http://schemas.microsoft.com/office/drawing/2010/main" val="0"/>
              </a:ext>
            </a:extLst>
          </a:blip>
          <a:srcRect l="2653" t="46273" r="3202" b="5697"/>
          <a:stretch/>
        </p:blipFill>
        <p:spPr>
          <a:xfrm>
            <a:off x="9599452" y="1842620"/>
            <a:ext cx="7616712" cy="6044080"/>
          </a:xfrm>
          <a:prstGeom prst="rect">
            <a:avLst/>
          </a:prstGeom>
        </p:spPr>
      </p:pic>
      <p:sp>
        <p:nvSpPr>
          <p:cNvPr id="16" name="TextBox 15">
            <a:extLst>
              <a:ext uri="{FF2B5EF4-FFF2-40B4-BE49-F238E27FC236}">
                <a16:creationId xmlns:a16="http://schemas.microsoft.com/office/drawing/2014/main" id="{3E09C39E-0FF3-03BB-557F-8884BB9EE9BA}"/>
              </a:ext>
            </a:extLst>
          </p:cNvPr>
          <p:cNvSpPr txBox="1"/>
          <p:nvPr/>
        </p:nvSpPr>
        <p:spPr>
          <a:xfrm>
            <a:off x="6380456" y="8188667"/>
            <a:ext cx="6996872" cy="1754326"/>
          </a:xfrm>
          <a:prstGeom prst="rect">
            <a:avLst/>
          </a:prstGeom>
          <a:noFill/>
        </p:spPr>
        <p:txBody>
          <a:bodyPr wrap="square" rtlCol="0">
            <a:spAutoFit/>
          </a:bodyPr>
          <a:lstStyle/>
          <a:p>
            <a:r>
              <a:rPr lang="en-US" sz="5400" dirty="0">
                <a:solidFill>
                  <a:schemeClr val="tx2">
                    <a:lumMod val="60000"/>
                    <a:lumOff val="40000"/>
                  </a:schemeClr>
                </a:solidFill>
                <a:latin typeface="Candara Light" panose="020E0502030303020204" pitchFamily="34" charset="0"/>
              </a:rPr>
              <a:t>Real Time analysis </a:t>
            </a:r>
          </a:p>
          <a:p>
            <a:r>
              <a:rPr lang="en-US" sz="5400" dirty="0">
                <a:solidFill>
                  <a:schemeClr val="tx2">
                    <a:lumMod val="60000"/>
                    <a:lumOff val="40000"/>
                  </a:schemeClr>
                </a:solidFill>
                <a:latin typeface="Candara Light" panose="020E0502030303020204" pitchFamily="34" charset="0"/>
              </a:rPr>
              <a:t>Source: Web cam</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93</TotalTime>
  <Words>416</Words>
  <Application>Microsoft Office PowerPoint</Application>
  <PresentationFormat>Custom</PresentationFormat>
  <Paragraphs>92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Calibri</vt:lpstr>
      <vt:lpstr>DM Sans</vt:lpstr>
      <vt:lpstr>Corbel Light</vt:lpstr>
      <vt:lpstr>Arial</vt:lpstr>
      <vt:lpstr>Candara Light</vt:lpstr>
      <vt:lpstr>Calibri Light</vt:lpstr>
      <vt:lpstr>Canva Sans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Violet Futuristic Modern Pattern 5G Technology Presentation</dc:title>
  <dc:creator>dell1</dc:creator>
  <cp:lastModifiedBy>LAVANYA SAINI</cp:lastModifiedBy>
  <cp:revision>4</cp:revision>
  <dcterms:created xsi:type="dcterms:W3CDTF">2006-08-16T00:00:00Z</dcterms:created>
  <dcterms:modified xsi:type="dcterms:W3CDTF">2023-10-22T03:37:12Z</dcterms:modified>
  <dc:identifier>DAFx6rxUoiE</dc:identifier>
</cp:coreProperties>
</file>